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61" r:id="rId3"/>
    <p:sldId id="263" r:id="rId4"/>
    <p:sldId id="411" r:id="rId5"/>
    <p:sldId id="266" r:id="rId6"/>
    <p:sldId id="267" r:id="rId7"/>
    <p:sldId id="268" r:id="rId8"/>
    <p:sldId id="269" r:id="rId9"/>
    <p:sldId id="270" r:id="rId10"/>
    <p:sldId id="271" r:id="rId11"/>
    <p:sldId id="414" r:id="rId12"/>
    <p:sldId id="415" r:id="rId13"/>
    <p:sldId id="416" r:id="rId14"/>
    <p:sldId id="272" r:id="rId15"/>
    <p:sldId id="273" r:id="rId16"/>
    <p:sldId id="274" r:id="rId17"/>
    <p:sldId id="275" r:id="rId18"/>
    <p:sldId id="412" r:id="rId19"/>
    <p:sldId id="277" r:id="rId20"/>
    <p:sldId id="297" r:id="rId21"/>
    <p:sldId id="417" r:id="rId22"/>
    <p:sldId id="418" r:id="rId23"/>
    <p:sldId id="292" r:id="rId24"/>
    <p:sldId id="419" r:id="rId25"/>
    <p:sldId id="420" r:id="rId26"/>
    <p:sldId id="421" r:id="rId27"/>
    <p:sldId id="435" r:id="rId28"/>
    <p:sldId id="422" r:id="rId29"/>
    <p:sldId id="423" r:id="rId30"/>
    <p:sldId id="424" r:id="rId31"/>
    <p:sldId id="425"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6" r:id="rId45"/>
    <p:sldId id="426" r:id="rId46"/>
    <p:sldId id="427" r:id="rId47"/>
    <p:sldId id="428" r:id="rId48"/>
    <p:sldId id="329" r:id="rId49"/>
    <p:sldId id="330" r:id="rId50"/>
    <p:sldId id="331" r:id="rId51"/>
    <p:sldId id="332" r:id="rId52"/>
    <p:sldId id="429" r:id="rId53"/>
    <p:sldId id="333" r:id="rId54"/>
    <p:sldId id="334" r:id="rId55"/>
    <p:sldId id="338" r:id="rId56"/>
    <p:sldId id="339" r:id="rId57"/>
    <p:sldId id="340" r:id="rId58"/>
    <p:sldId id="341" r:id="rId59"/>
    <p:sldId id="342" r:id="rId60"/>
    <p:sldId id="343" r:id="rId61"/>
    <p:sldId id="430" r:id="rId62"/>
    <p:sldId id="347" r:id="rId63"/>
    <p:sldId id="431" r:id="rId64"/>
    <p:sldId id="432" r:id="rId65"/>
    <p:sldId id="434" r:id="rId66"/>
    <p:sldId id="433" r:id="rId67"/>
    <p:sldId id="37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858"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9B9A97-4526-49AC-AB4D-6F6BD0B37575}" type="datetimeFigureOut">
              <a:rPr lang="en-US" smtClean="0"/>
              <a:t>4/26/2022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A4C6D-65AB-484F-920F-17D6906530CB}" type="slidenum">
              <a:rPr lang="en-US" smtClean="0"/>
              <a:t>‹#›</a:t>
            </a:fld>
            <a:endParaRPr lang="en-US"/>
          </a:p>
        </p:txBody>
      </p:sp>
    </p:spTree>
    <p:extLst>
      <p:ext uri="{BB962C8B-B14F-4D97-AF65-F5344CB8AC3E}">
        <p14:creationId xmlns:p14="http://schemas.microsoft.com/office/powerpoint/2010/main" val="3699772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0083A15E-A1C4-4A58-8BE5-740F28B8F3FE}" type="slidenum">
              <a:rPr lang="en-US" smtClean="0"/>
              <a:pPr>
                <a:defRPr/>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5" name="Footer Placeholder 4">
            <a:extLst>
              <a:ext uri="{FF2B5EF4-FFF2-40B4-BE49-F238E27FC236}">
                <a16:creationId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31466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5" name="Footer Placeholder 4">
            <a:extLst>
              <a:ext uri="{FF2B5EF4-FFF2-40B4-BE49-F238E27FC236}">
                <a16:creationId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468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5" name="Footer Placeholder 4">
            <a:extLst>
              <a:ext uri="{FF2B5EF4-FFF2-40B4-BE49-F238E27FC236}">
                <a16:creationId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11702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4 Content">
    <p:spTree>
      <p:nvGrpSpPr>
        <p:cNvPr id="1" name=""/>
        <p:cNvGrpSpPr/>
        <p:nvPr/>
      </p:nvGrpSpPr>
      <p:grpSpPr>
        <a:xfrm>
          <a:off x="0" y="0"/>
          <a:ext cx="0" cy="0"/>
          <a:chOff x="0" y="0"/>
          <a:chExt cx="0" cy="0"/>
        </a:xfrm>
      </p:grpSpPr>
      <p:sp>
        <p:nvSpPr>
          <p:cNvPr id="3" name="Trapezoid 2"/>
          <p:cNvSpPr/>
          <p:nvPr userDrawn="1"/>
        </p:nvSpPr>
        <p:spPr>
          <a:xfrm>
            <a:off x="1219200" y="6248400"/>
            <a:ext cx="9855200" cy="609600"/>
          </a:xfrm>
          <a:prstGeom prst="trapezoid">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auto" hangingPunct="0">
              <a:spcBef>
                <a:spcPts val="0"/>
              </a:spcBef>
              <a:spcAft>
                <a:spcPts val="0"/>
              </a:spcAft>
              <a:defRPr/>
            </a:pPr>
            <a:endParaRPr lang="vi-VN"/>
          </a:p>
        </p:txBody>
      </p:sp>
      <p:sp>
        <p:nvSpPr>
          <p:cNvPr id="4" name="Right Triangle 3"/>
          <p:cNvSpPr/>
          <p:nvPr userDrawn="1"/>
        </p:nvSpPr>
        <p:spPr>
          <a:xfrm>
            <a:off x="0" y="0"/>
            <a:ext cx="1219200" cy="6858000"/>
          </a:xfrm>
          <a:prstGeom prst="rtTriangl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anchor="ctr"/>
          <a:lstStyle/>
          <a:p>
            <a:pPr algn="ctr" eaLnBrk="0" fontAlgn="auto" hangingPunct="0">
              <a:spcBef>
                <a:spcPts val="0"/>
              </a:spcBef>
              <a:spcAft>
                <a:spcPts val="0"/>
              </a:spcAft>
              <a:defRPr/>
            </a:pPr>
            <a:endParaRPr lang="vi-VN"/>
          </a:p>
        </p:txBody>
      </p:sp>
      <p:sp>
        <p:nvSpPr>
          <p:cNvPr id="5" name="Right Triangle 4"/>
          <p:cNvSpPr/>
          <p:nvPr userDrawn="1"/>
        </p:nvSpPr>
        <p:spPr>
          <a:xfrm flipH="1">
            <a:off x="11074400" y="0"/>
            <a:ext cx="1117600" cy="6858000"/>
          </a:xfrm>
          <a:prstGeom prst="rtTriangl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anchor="ctr"/>
          <a:lstStyle/>
          <a:p>
            <a:pPr algn="ctr" eaLnBrk="0" fontAlgn="auto" hangingPunct="0">
              <a:spcBef>
                <a:spcPts val="0"/>
              </a:spcBef>
              <a:spcAft>
                <a:spcPts val="0"/>
              </a:spcAft>
              <a:defRPr/>
            </a:pPr>
            <a:endParaRPr lang="vi-VN"/>
          </a:p>
        </p:txBody>
      </p:sp>
      <p:sp>
        <p:nvSpPr>
          <p:cNvPr id="2" name="Title 1"/>
          <p:cNvSpPr>
            <a:spLocks noGrp="1"/>
          </p:cNvSpPr>
          <p:nvPr>
            <p:ph type="title" sz="quarter"/>
          </p:nvPr>
        </p:nvSpPr>
        <p:spPr>
          <a:xfrm>
            <a:off x="711200" y="228600"/>
            <a:ext cx="10871200" cy="685800"/>
          </a:xfrm>
        </p:spPr>
        <p:txBody>
          <a:bodyPr/>
          <a:lstStyle>
            <a:lvl1pPr>
              <a:defRPr sz="2800"/>
            </a:lvl1pPr>
          </a:lstStyle>
          <a:p>
            <a:r>
              <a:rPr lang="en-US"/>
              <a:t>Click to edit Master title style</a:t>
            </a:r>
            <a:endParaRPr lang="vi-VN"/>
          </a:p>
        </p:txBody>
      </p:sp>
    </p:spTree>
    <p:extLst>
      <p:ext uri="{BB962C8B-B14F-4D97-AF65-F5344CB8AC3E}">
        <p14:creationId xmlns:p14="http://schemas.microsoft.com/office/powerpoint/2010/main" val="2779257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5" name="Footer Placeholder 4">
            <a:extLst>
              <a:ext uri="{FF2B5EF4-FFF2-40B4-BE49-F238E27FC236}">
                <a16:creationId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82541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5" name="Footer Placeholder 4">
            <a:extLst>
              <a:ext uri="{FF2B5EF4-FFF2-40B4-BE49-F238E27FC236}">
                <a16:creationId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14061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6" name="Footer Placeholder 5">
            <a:extLst>
              <a:ext uri="{FF2B5EF4-FFF2-40B4-BE49-F238E27FC236}">
                <a16:creationId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3194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8" name="Footer Placeholder 7">
            <a:extLst>
              <a:ext uri="{FF2B5EF4-FFF2-40B4-BE49-F238E27FC236}">
                <a16:creationId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7940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4" name="Footer Placeholder 3">
            <a:extLst>
              <a:ext uri="{FF2B5EF4-FFF2-40B4-BE49-F238E27FC236}">
                <a16:creationId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5758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3" name="Footer Placeholder 2">
            <a:extLst>
              <a:ext uri="{FF2B5EF4-FFF2-40B4-BE49-F238E27FC236}">
                <a16:creationId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9362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6" name="Footer Placeholder 5">
            <a:extLst>
              <a:ext uri="{FF2B5EF4-FFF2-40B4-BE49-F238E27FC236}">
                <a16:creationId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7788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t>4/26/2022</a:t>
            </a:fld>
            <a:endParaRPr lang="en-US"/>
          </a:p>
        </p:txBody>
      </p:sp>
      <p:sp>
        <p:nvSpPr>
          <p:cNvPr id="6" name="Footer Placeholder 5">
            <a:extLst>
              <a:ext uri="{FF2B5EF4-FFF2-40B4-BE49-F238E27FC236}">
                <a16:creationId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99707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t>4/26/2022</a:t>
            </a:fld>
            <a:endParaRPr lang="en-US"/>
          </a:p>
        </p:txBody>
      </p:sp>
      <p:sp>
        <p:nvSpPr>
          <p:cNvPr id="5" name="Footer Placeholder 4">
            <a:extLst>
              <a:ext uri="{FF2B5EF4-FFF2-40B4-BE49-F238E27FC236}">
                <a16:creationId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gle.com.vn/url?sa=i&amp;rct=j&amp;q=&amp;esrc=s&amp;source=images&amp;cd=&amp;cad=rja&amp;uact=8&amp;docid=tJqcsf1luMxsgM&amp;tbnid=3TMy5wEWQ3CssM:&amp;ved=&amp;url=http://www.viettien.com.vn/modules.php?name%3DNews%26op%3Ddetailsnews%26mid%3D885%26mcid%3D277&amp;ei=YO06VKzhEY6togTX1YGICg&amp;psig=AFQjCNG8i72dA9GxIhbasYuRp1ibMkDcHw&amp;ust=1413234400730116"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www.baoquangninh.com.vn/kinh-te/201308/du-an-dau-tu-xay-dung-nha-may-san-xuat-soi-texhong-khang-dinh-gia-tri-cua-mot-du-an-fdi-chu-luc-2203329/" TargetMode="External"/><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hyperlink" Target="http://www.google.com.vn/url?sa=i&amp;rct=j&amp;q=&amp;esrc=s&amp;source=images&amp;cd=&amp;cad=rja&amp;uact=8&amp;docid=KzujqHPVv-5FqM&amp;tbnid=sc_Y5Q3q36K6YM:&amp;ved=0CAcQjRw&amp;url=http://petrotimes.vn/news/vn/petrovietnam/nha-may-san-xuat-xo-soi-polyester-dinh-vu-di-cham-de-chac.html&amp;ei=Bgg7VMm4GoS6iwLx-4HgBQ&amp;psig=AFQjCNFTdGyUYApnyOdl2EZ39s8qRNDziw&amp;ust=1413241157996165" TargetMode="Externa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images.google.com.vn/imgres?imgurl=http://img.2dehands.nl/f/normal/118557371-mooie-laptop.jpg&amp;imgrefurl=http://www.2dehands.nl/top/11855702-mooie-laptop.html&amp;h=400&amp;w=400&amp;sz=16&amp;hl=vi&amp;start=2&amp;tbnid=-J-7TnGYEbEg-M:&amp;tbnh=124&amp;tbnw=124&amp;prev=/images?q%3Dlaptop%26svnum%3D10%26hl%3Dvi%26lr%3D"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hyperlink" Target="http://images.google.com.vn/imgres?imgurl=http://www.fantasticfleamarket.com/Photo6B.jpg&amp;imgrefurl=http://www.fantasticfleamarket.com/&amp;h=1028&amp;w=772&amp;sz=111&amp;hl=vi&amp;start=14&amp;tbnid=-qA6XruSsMPIrM:&amp;tbnh=150&amp;tbnw=113&amp;prev=/images?q%3Dmarket%26svnum%3D10%26hl%3Dvi%26lr%3D" TargetMode="Externa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4.bin"/><Relationship Id="rId4" Type="http://schemas.openxmlformats.org/officeDocument/2006/relationships/image" Target="../media/image23.wmf"/></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0.emf"/><Relationship Id="rId5" Type="http://schemas.openxmlformats.org/officeDocument/2006/relationships/oleObject" Target="../embeddings/oleObject6.bin"/><Relationship Id="rId4" Type="http://schemas.openxmlformats.org/officeDocument/2006/relationships/image" Target="../media/image29.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2.emf"/><Relationship Id="rId5" Type="http://schemas.openxmlformats.org/officeDocument/2006/relationships/oleObject" Target="../embeddings/oleObject8.bin"/><Relationship Id="rId4" Type="http://schemas.openxmlformats.org/officeDocument/2006/relationships/image" Target="../media/image31.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3.em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oleObject" Target="../embeddings/oleObject11.bin"/><Relationship Id="rId4" Type="http://schemas.openxmlformats.org/officeDocument/2006/relationships/image" Target="../media/image3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hyperlink" Target="https://www.google.com.vn/imgres?imgurl=http://www2.vietbao.vn/images/vie55/cong-nghe/55119794-quyennlgatescuoi.jpg&amp;imgrefurl=http://vietbao.vn/vi/Vi-tinh-Vien-thong/Bill-Gates-Warren-Buffett-Van-bai-lat-ngua/55119794/217/&amp;docid=Bo6NO8PQ4SqoTM&amp;tbnid=vOx6UdDzjkuZBM:&amp;w=415&amp;h=282&amp;ei=J4AxVKX3GIm6iwKX4oGQCg&amp;ved=0CAIQxiAwAA&amp;iact=c"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noGrp="1"/>
          </p:cNvSpPr>
          <p:nvPr/>
        </p:nvSpPr>
        <p:spPr bwMode="auto">
          <a:xfrm>
            <a:off x="8737600" y="6248400"/>
            <a:ext cx="2844800" cy="457200"/>
          </a:xfrm>
          <a:prstGeom prst="rect">
            <a:avLst/>
          </a:prstGeom>
          <a:noFill/>
          <a:ln>
            <a:miter lim="800000"/>
            <a:headEnd/>
            <a:tailEnd/>
          </a:ln>
        </p:spPr>
        <p:txBody>
          <a:bodyPr anchor="b"/>
          <a:lstStyle/>
          <a:p>
            <a:pPr algn="r">
              <a:defRPr/>
            </a:pPr>
            <a:fld id="{075319D2-7F36-4E10-B512-09ABFE6CE074}" type="slidenum">
              <a:rPr lang="en-US" sz="2000">
                <a:effectLst>
                  <a:outerShdw blurRad="38100" dist="38100" dir="2700000" algn="tl">
                    <a:srgbClr val="000000"/>
                  </a:outerShdw>
                </a:effectLst>
                <a:latin typeface="Arial" charset="0"/>
                <a:cs typeface="+mn-cs"/>
              </a:rPr>
              <a:pPr algn="r">
                <a:defRPr/>
              </a:pPr>
              <a:t>1</a:t>
            </a:fld>
            <a:r>
              <a:rPr lang="en-US" sz="2000">
                <a:effectLst>
                  <a:outerShdw blurRad="38100" dist="38100" dir="2700000" algn="tl">
                    <a:srgbClr val="000000"/>
                  </a:outerShdw>
                </a:effectLst>
                <a:latin typeface="Arial" charset="0"/>
                <a:cs typeface="+mn-cs"/>
              </a:rPr>
              <a:t>/23</a:t>
            </a:r>
          </a:p>
        </p:txBody>
      </p:sp>
      <p:pic>
        <p:nvPicPr>
          <p:cNvPr id="5" name="Picture 5" descr="Cerro Torre, Los Glaciares National Park, Argentina"/>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302684" y="2714620"/>
            <a:ext cx="11537949" cy="3416320"/>
          </a:xfrm>
          <a:prstGeom prst="rect">
            <a:avLst/>
          </a:prstGeom>
          <a:noFill/>
          <a:ln w="9525">
            <a:noFill/>
            <a:miter lim="800000"/>
            <a:headEnd/>
            <a:tailEnd/>
          </a:ln>
          <a:effectLst/>
        </p:spPr>
        <p:txBody>
          <a:bodyPr wrap="square">
            <a:spAutoFit/>
          </a:bodyPr>
          <a:lstStyle/>
          <a:p>
            <a:pPr algn="ctr">
              <a:defRPr/>
            </a:pPr>
            <a:r>
              <a:rPr lang="en-US" sz="5400" dirty="0">
                <a:solidFill>
                  <a:srgbClr val="FF0000"/>
                </a:solidFill>
                <a:effectLst>
                  <a:outerShdw blurRad="38100" dist="38100" dir="2700000" algn="tl">
                    <a:srgbClr val="000000"/>
                  </a:outerShdw>
                </a:effectLst>
                <a:latin typeface="Times New Roman" pitchFamily="18" charset="0"/>
                <a:cs typeface="Times New Roman" pitchFamily="18" charset="0"/>
              </a:rPr>
              <a:t> </a:t>
            </a:r>
          </a:p>
          <a:p>
            <a:pPr algn="ctr"/>
            <a:r>
              <a:rPr lang="vi-VN" sz="5400" b="1" dirty="0">
                <a:solidFill>
                  <a:srgbClr val="FF0000"/>
                </a:solidFill>
              </a:rPr>
              <a:t>GIÁ TRỊ THẶNG DƯ</a:t>
            </a:r>
            <a:endParaRPr lang="en-US" sz="5400" dirty="0">
              <a:solidFill>
                <a:srgbClr val="FF0000"/>
              </a:solidFill>
            </a:endParaRPr>
          </a:p>
          <a:p>
            <a:pPr algn="ctr"/>
            <a:r>
              <a:rPr lang="vi-VN" sz="5400" b="1" dirty="0">
                <a:solidFill>
                  <a:srgbClr val="FF0000"/>
                </a:solidFill>
              </a:rPr>
              <a:t>TRONG NỀN KINH TÊ THỊ TRƯỜNG</a:t>
            </a:r>
            <a:endParaRPr lang="en-US" sz="5400" b="1" dirty="0">
              <a:solidFill>
                <a:srgbClr val="FF0000"/>
              </a:solidFill>
            </a:endParaRPr>
          </a:p>
        </p:txBody>
      </p:sp>
      <p:sp>
        <p:nvSpPr>
          <p:cNvPr id="7" name="WordArt 4"/>
          <p:cNvSpPr>
            <a:spLocks noChangeArrowheads="1" noChangeShapeType="1" noTextEdit="1"/>
          </p:cNvSpPr>
          <p:nvPr/>
        </p:nvSpPr>
        <p:spPr bwMode="auto">
          <a:xfrm>
            <a:off x="1860551" y="1055688"/>
            <a:ext cx="7935383" cy="2008187"/>
          </a:xfrm>
          <a:prstGeom prst="rect">
            <a:avLst/>
          </a:prstGeom>
        </p:spPr>
        <p:txBody>
          <a:bodyPr wrap="none" fromWordArt="1">
            <a:prstTxWarp prst="textSlantUp">
              <a:avLst>
                <a:gd name="adj" fmla="val 45903"/>
              </a:avLst>
            </a:prstTxWarp>
          </a:bodyPr>
          <a:lstStyle/>
          <a:p>
            <a:pPr algn="ctr"/>
            <a:r>
              <a:rPr lang="en-US" sz="3600" kern="10" dirty="0">
                <a:ln w="9525" cap="sq">
                  <a:solidFill>
                    <a:srgbClr val="CC99FF"/>
                  </a:solidFill>
                  <a:round/>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Times New Roman" pitchFamily="18" charset="0"/>
                <a:cs typeface="Times New Roman" pitchFamily="18" charset="0"/>
              </a:rPr>
              <a:t>Chương </a:t>
            </a:r>
            <a:r>
              <a:rPr lang="en-US" sz="3600" kern="10" dirty="0">
                <a:ln w="9525" cap="sq">
                  <a:solidFill>
                    <a:srgbClr val="CC99FF"/>
                  </a:solidFill>
                  <a:round/>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VNI-Aztek"/>
                <a:cs typeface="Times New Roman" pitchFamily="18" charset="0"/>
              </a:rPr>
              <a:t>3</a:t>
            </a:r>
            <a:endParaRPr lang="en-US" sz="3600" kern="10" dirty="0">
              <a:ln w="9525" cap="sq">
                <a:solidFill>
                  <a:srgbClr val="CC99FF"/>
                </a:solidFill>
                <a:round/>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VNI-Aztek"/>
            </a:endParaRPr>
          </a:p>
        </p:txBody>
      </p:sp>
    </p:spTree>
    <p:extLst>
      <p:ext uri="{BB962C8B-B14F-4D97-AF65-F5344CB8AC3E}">
        <p14:creationId xmlns:p14="http://schemas.microsoft.com/office/powerpoint/2010/main" val="14560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iterate type="lt">
                                    <p:tmPct val="5000"/>
                                  </p:iterate>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p:cTn id="2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p:txBody>
          <a:bodyPr rtlCol="0">
            <a:normAutofit/>
          </a:bodyPr>
          <a:lstStyle/>
          <a:p>
            <a:pPr algn="ctr" eaLnBrk="1" fontAlgn="auto" hangingPunct="1">
              <a:spcAft>
                <a:spcPts val="0"/>
              </a:spcAft>
              <a:defRPr/>
            </a:pPr>
            <a:r>
              <a:rPr lang="en-US" sz="3200" b="1" dirty="0">
                <a:solidFill>
                  <a:srgbClr val="FF0000"/>
                </a:solidFill>
                <a:latin typeface="+mn-lt"/>
              </a:rPr>
              <a:t>	</a:t>
            </a:r>
            <a:r>
              <a:rPr lang="vi-VN" sz="3200" b="1" dirty="0">
                <a:solidFill>
                  <a:srgbClr val="FF0000"/>
                </a:solidFill>
                <a:latin typeface="+mn-lt"/>
              </a:rPr>
              <a:t> Công thức chung của tư bản</a:t>
            </a:r>
          </a:p>
        </p:txBody>
      </p:sp>
      <p:sp>
        <p:nvSpPr>
          <p:cNvPr id="6149" name="Text Box 5"/>
          <p:cNvSpPr txBox="1">
            <a:spLocks noChangeArrowheads="1"/>
          </p:cNvSpPr>
          <p:nvPr/>
        </p:nvSpPr>
        <p:spPr bwMode="auto">
          <a:xfrm>
            <a:off x="1016000" y="1966020"/>
            <a:ext cx="4775203" cy="707886"/>
          </a:xfrm>
          <a:prstGeom prst="rect">
            <a:avLst/>
          </a:prstGeom>
          <a:gradFill rotWithShape="1">
            <a:gsLst>
              <a:gs pos="0">
                <a:srgbClr val="FFCC99">
                  <a:gamma/>
                  <a:shade val="46275"/>
                  <a:invGamma/>
                </a:srgbClr>
              </a:gs>
              <a:gs pos="50000">
                <a:srgbClr val="FFCC99"/>
              </a:gs>
              <a:gs pos="100000">
                <a:srgbClr val="FFCC99">
                  <a:gamma/>
                  <a:shade val="46275"/>
                  <a:invGamma/>
                </a:srgbClr>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defRPr/>
            </a:pPr>
            <a:r>
              <a:rPr lang="vi-VN" sz="2400" b="1" dirty="0">
                <a:latin typeface="+mn-lt"/>
                <a:cs typeface="+mn-cs"/>
              </a:rPr>
              <a:t>T – H – </a:t>
            </a:r>
            <a:r>
              <a:rPr lang="en-US" sz="2400" b="1" dirty="0">
                <a:latin typeface="+mn-lt"/>
                <a:cs typeface="+mn-cs"/>
              </a:rPr>
              <a:t>T’</a:t>
            </a:r>
            <a:r>
              <a:rPr lang="en-US" sz="2400" dirty="0">
                <a:cs typeface="Arial" pitchFamily="34" charset="0"/>
              </a:rPr>
              <a:t> </a:t>
            </a:r>
            <a:r>
              <a:rPr lang="en-US" sz="2400" b="1" dirty="0">
                <a:cs typeface="Arial" pitchFamily="34" charset="0"/>
              </a:rPr>
              <a:t>(T’ = T + ΔT) </a:t>
            </a:r>
            <a:r>
              <a:rPr lang="en-US" sz="4000" b="1" dirty="0">
                <a:cs typeface="Arial" pitchFamily="34" charset="0"/>
              </a:rPr>
              <a:t>ΔT</a:t>
            </a:r>
            <a:r>
              <a:rPr lang="vi-VN" sz="4000" b="1" dirty="0">
                <a:cs typeface="Arial" pitchFamily="34" charset="0"/>
              </a:rPr>
              <a:t>?</a:t>
            </a:r>
            <a:r>
              <a:rPr lang="vi-VN" sz="2400" b="1" dirty="0">
                <a:latin typeface="+mn-lt"/>
                <a:cs typeface="+mn-cs"/>
              </a:rPr>
              <a:t>   </a:t>
            </a:r>
          </a:p>
        </p:txBody>
      </p:sp>
      <p:grpSp>
        <p:nvGrpSpPr>
          <p:cNvPr id="14342" name="Group 26"/>
          <p:cNvGrpSpPr>
            <a:grpSpLocks/>
          </p:cNvGrpSpPr>
          <p:nvPr/>
        </p:nvGrpSpPr>
        <p:grpSpPr bwMode="auto">
          <a:xfrm>
            <a:off x="6553201" y="2009775"/>
            <a:ext cx="4660900" cy="990600"/>
            <a:chOff x="3120" y="864"/>
            <a:chExt cx="2202" cy="624"/>
          </a:xfrm>
        </p:grpSpPr>
        <p:pic>
          <p:nvPicPr>
            <p:cNvPr id="14346" name="Picture 11" descr="money-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9" descr="money-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 y="1056"/>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20" descr="money-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 y="960"/>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9" name="AutoShape 21"/>
            <p:cNvSpPr>
              <a:spLocks noChangeArrowheads="1"/>
            </p:cNvSpPr>
            <p:nvPr/>
          </p:nvSpPr>
          <p:spPr bwMode="auto">
            <a:xfrm>
              <a:off x="44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4350" name="AutoShape 22"/>
            <p:cNvSpPr>
              <a:spLocks noChangeArrowheads="1"/>
            </p:cNvSpPr>
            <p:nvPr/>
          </p:nvSpPr>
          <p:spPr bwMode="auto">
            <a:xfrm>
              <a:off x="374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4351" name="WordArt 23"/>
            <p:cNvSpPr>
              <a:spLocks noChangeArrowheads="1" noChangeShapeType="1" noTextEdit="1"/>
            </p:cNvSpPr>
            <p:nvPr/>
          </p:nvSpPr>
          <p:spPr bwMode="auto">
            <a:xfrm>
              <a:off x="4080" y="864"/>
              <a:ext cx="336" cy="624"/>
            </a:xfrm>
            <a:prstGeom prst="rect">
              <a:avLst/>
            </a:prstGeom>
          </p:spPr>
          <p:txBody>
            <a:bodyPr wrap="none" fromWordArt="1">
              <a:prstTxWarp prst="textSlantUp">
                <a:avLst>
                  <a:gd name="adj" fmla="val 55556"/>
                </a:avLst>
              </a:prstTxWarp>
            </a:bodyPr>
            <a:lstStyle/>
            <a:p>
              <a:pPr algn="ctr"/>
              <a:r>
                <a:rPr lang="en-US" sz="3600" b="1" kern="10">
                  <a:ln w="9525">
                    <a:solidFill>
                      <a:srgbClr val="000000"/>
                    </a:solidFill>
                    <a:round/>
                    <a:headEnd/>
                    <a:tailEnd/>
                  </a:ln>
                  <a:solidFill>
                    <a:srgbClr val="FF00FF"/>
                  </a:solidFill>
                  <a:latin typeface="+mn-lt"/>
                  <a:ea typeface="+mn-lt"/>
                  <a:cs typeface="+mn-lt"/>
                </a:rPr>
                <a:t>H</a:t>
              </a:r>
            </a:p>
          </p:txBody>
        </p:sp>
      </p:grpSp>
      <p:sp>
        <p:nvSpPr>
          <p:cNvPr id="20" name="AutoShape 17"/>
          <p:cNvSpPr>
            <a:spLocks noChangeAspect="1" noChangeArrowheads="1"/>
          </p:cNvSpPr>
          <p:nvPr/>
        </p:nvSpPr>
        <p:spPr bwMode="auto">
          <a:xfrm flipV="1">
            <a:off x="0" y="908051"/>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
        <p:nvSpPr>
          <p:cNvPr id="15" name="Rectangle 2"/>
          <p:cNvSpPr txBox="1">
            <a:spLocks noChangeArrowheads="1"/>
          </p:cNvSpPr>
          <p:nvPr/>
        </p:nvSpPr>
        <p:spPr bwMode="auto">
          <a:xfrm>
            <a:off x="840317" y="3619500"/>
            <a:ext cx="108712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85000" lnSpcReduction="20000"/>
          </a:bodyPr>
          <a:lstStyle>
            <a:lvl1pPr algn="ctr" rtl="0" fontAlgn="base">
              <a:spcBef>
                <a:spcPct val="0"/>
              </a:spcBef>
              <a:spcAft>
                <a:spcPct val="0"/>
              </a:spcAft>
              <a:defRPr sz="28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fontAlgn="auto">
              <a:lnSpc>
                <a:spcPct val="170000"/>
              </a:lnSpc>
              <a:spcAft>
                <a:spcPts val="0"/>
              </a:spcAft>
              <a:defRPr/>
            </a:pPr>
            <a:r>
              <a:rPr lang="vi-VN" sz="3200" b="1" dirty="0">
                <a:latin typeface="+mn-lt"/>
              </a:rPr>
              <a:t>Trong công thức chung của tư bản có sự mâu </a:t>
            </a:r>
          </a:p>
          <a:p>
            <a:pPr fontAlgn="auto">
              <a:lnSpc>
                <a:spcPct val="170000"/>
              </a:lnSpc>
              <a:spcAft>
                <a:spcPts val="0"/>
              </a:spcAft>
              <a:defRPr/>
            </a:pPr>
            <a:r>
              <a:rPr lang="vi-VN" sz="3200" b="1" dirty="0">
                <a:latin typeface="+mn-lt"/>
              </a:rPr>
              <a:t>thuẫn đó là mâu thuẫn của khoản tiền thu về </a:t>
            </a:r>
          </a:p>
          <a:p>
            <a:pPr fontAlgn="auto">
              <a:lnSpc>
                <a:spcPct val="170000"/>
              </a:lnSpc>
              <a:spcAft>
                <a:spcPts val="0"/>
              </a:spcAft>
              <a:defRPr/>
            </a:pPr>
            <a:r>
              <a:rPr lang="vi-VN" sz="3200" b="1" dirty="0">
                <a:latin typeface="+mn-lt"/>
              </a:rPr>
              <a:t>với số tiền đã bỏ ra: T’ &gt; T</a:t>
            </a:r>
          </a:p>
        </p:txBody>
      </p:sp>
      <p:sp>
        <p:nvSpPr>
          <p:cNvPr id="2" name="Right Arrow 1"/>
          <p:cNvSpPr/>
          <p:nvPr/>
        </p:nvSpPr>
        <p:spPr>
          <a:xfrm>
            <a:off x="1016000" y="4000500"/>
            <a:ext cx="40640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818762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711200" y="1079500"/>
            <a:ext cx="10871200" cy="685800"/>
          </a:xfrm>
        </p:spPr>
        <p:txBody>
          <a:bodyPr>
            <a:noAutofit/>
          </a:bodyPr>
          <a:lstStyle/>
          <a:p>
            <a:pPr lvl="3" algn="ctr" rtl="0">
              <a:lnSpc>
                <a:spcPct val="90000"/>
              </a:lnSpc>
              <a:spcBef>
                <a:spcPct val="0"/>
              </a:spcBef>
            </a:pPr>
            <a:r>
              <a:rPr lang="en-US" sz="3200" b="1" i="1" dirty="0">
                <a:solidFill>
                  <a:srgbClr val="FF0000"/>
                </a:solidFill>
              </a:rPr>
              <a:t>3.1.1.2 </a:t>
            </a:r>
            <a:r>
              <a:rPr lang="vi-VN" sz="3200" b="1" i="1" dirty="0">
                <a:solidFill>
                  <a:srgbClr val="FF0000"/>
                </a:solidFill>
              </a:rPr>
              <a:t>Hàng hóa sức lao động</a:t>
            </a:r>
            <a:endParaRPr lang="en-US" sz="3200" b="1" dirty="0">
              <a:solidFill>
                <a:srgbClr val="FF0000"/>
              </a:solidFill>
            </a:endParaRPr>
          </a:p>
        </p:txBody>
      </p:sp>
      <p:sp>
        <p:nvSpPr>
          <p:cNvPr id="3" name="TextBox 2"/>
          <p:cNvSpPr txBox="1"/>
          <p:nvPr/>
        </p:nvSpPr>
        <p:spPr>
          <a:xfrm>
            <a:off x="1143000" y="2273300"/>
            <a:ext cx="9715500" cy="4031873"/>
          </a:xfrm>
          <a:prstGeom prst="rect">
            <a:avLst/>
          </a:prstGeom>
          <a:noFill/>
        </p:spPr>
        <p:txBody>
          <a:bodyPr wrap="square" rtlCol="0">
            <a:spAutoFit/>
          </a:bodyPr>
          <a:lstStyle/>
          <a:p>
            <a:pPr lvl="0" indent="749300"/>
            <a:r>
              <a:rPr lang="vi-VN" sz="3200" dirty="0">
                <a:solidFill>
                  <a:srgbClr val="0070C0"/>
                </a:solidFill>
              </a:rPr>
              <a:t>Hai điều kiện để sức lao động trở thành hàng hóa.</a:t>
            </a:r>
            <a:endParaRPr lang="en-US" sz="3200" dirty="0">
              <a:solidFill>
                <a:srgbClr val="0070C0"/>
              </a:solidFill>
            </a:endParaRPr>
          </a:p>
          <a:p>
            <a:pPr indent="749300"/>
            <a:r>
              <a:rPr lang="vi-VN" sz="3200" i="1" dirty="0">
                <a:solidFill>
                  <a:srgbClr val="0070C0"/>
                </a:solidFill>
              </a:rPr>
              <a:t>Một,</a:t>
            </a:r>
            <a:r>
              <a:rPr lang="vi-VN" sz="3200" dirty="0">
                <a:solidFill>
                  <a:srgbClr val="0070C0"/>
                </a:solidFill>
              </a:rPr>
              <a:t> người lao động được tự do về thân thề</a:t>
            </a:r>
            <a:endParaRPr lang="en-US" sz="3200" dirty="0">
              <a:solidFill>
                <a:srgbClr val="0070C0"/>
              </a:solidFill>
            </a:endParaRPr>
          </a:p>
          <a:p>
            <a:pPr indent="749300"/>
            <a:r>
              <a:rPr lang="vi-VN" sz="3200" i="1" dirty="0">
                <a:solidFill>
                  <a:srgbClr val="0070C0"/>
                </a:solidFill>
              </a:rPr>
              <a:t>Hai,</a:t>
            </a:r>
            <a:r>
              <a:rPr lang="vi-VN" sz="3200" dirty="0">
                <a:solidFill>
                  <a:srgbClr val="0070C0"/>
                </a:solidFill>
              </a:rPr>
              <a:t> người lao động không có đủ các tư liệu sản xuất cần thiết để tự kết hợp với sức lao động của mình tạo ra hàng hóa để bán, cho nen họ phải bán sức lao động.</a:t>
            </a:r>
            <a:endParaRPr lang="en-US" sz="3200" dirty="0">
              <a:solidFill>
                <a:srgbClr val="0070C0"/>
              </a:solidFill>
            </a:endParaRPr>
          </a:p>
          <a:p>
            <a:pPr indent="749300"/>
            <a:endParaRPr lang="en-US" sz="3200" dirty="0">
              <a:solidFill>
                <a:srgbClr val="0070C0"/>
              </a:solidFill>
            </a:endParaRPr>
          </a:p>
        </p:txBody>
      </p:sp>
    </p:spTree>
    <p:extLst>
      <p:ext uri="{BB962C8B-B14F-4D97-AF65-F5344CB8AC3E}">
        <p14:creationId xmlns:p14="http://schemas.microsoft.com/office/powerpoint/2010/main" val="217833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749300" y="990600"/>
            <a:ext cx="10871200" cy="685800"/>
          </a:xfrm>
        </p:spPr>
        <p:txBody>
          <a:bodyPr>
            <a:noAutofit/>
          </a:bodyPr>
          <a:lstStyle/>
          <a:p>
            <a:pPr lvl="0" algn="ctr"/>
            <a:r>
              <a:rPr lang="vi-VN" sz="3600" dirty="0">
                <a:solidFill>
                  <a:srgbClr val="FF0000"/>
                </a:solidFill>
              </a:rPr>
              <a:t>Thuộc tính của hàng hóa sức lao động.</a:t>
            </a:r>
            <a:br>
              <a:rPr lang="en-US" sz="3600" dirty="0">
                <a:solidFill>
                  <a:srgbClr val="FF0000"/>
                </a:solidFill>
              </a:rPr>
            </a:br>
            <a:endParaRPr lang="en-US" sz="3600" dirty="0">
              <a:solidFill>
                <a:srgbClr val="FF0000"/>
              </a:solidFill>
            </a:endParaRPr>
          </a:p>
        </p:txBody>
      </p:sp>
      <p:sp>
        <p:nvSpPr>
          <p:cNvPr id="3" name="TextBox 2"/>
          <p:cNvSpPr txBox="1"/>
          <p:nvPr/>
        </p:nvSpPr>
        <p:spPr>
          <a:xfrm>
            <a:off x="698500" y="1778000"/>
            <a:ext cx="10515600" cy="3939540"/>
          </a:xfrm>
          <a:prstGeom prst="rect">
            <a:avLst/>
          </a:prstGeom>
          <a:noFill/>
        </p:spPr>
        <p:txBody>
          <a:bodyPr wrap="square" rtlCol="0">
            <a:spAutoFit/>
          </a:bodyPr>
          <a:lstStyle/>
          <a:p>
            <a:pPr lvl="0" indent="749300"/>
            <a:r>
              <a:rPr lang="vi-VN" sz="3000" b="1" i="1" dirty="0">
                <a:latin typeface="+mj-lt"/>
              </a:rPr>
              <a:t>Giá trị </a:t>
            </a:r>
            <a:r>
              <a:rPr lang="en-US" sz="3000" b="1" i="1" dirty="0">
                <a:latin typeface="+mj-lt"/>
              </a:rPr>
              <a:t>củ</a:t>
            </a:r>
            <a:r>
              <a:rPr lang="vi-VN" sz="3000" b="1" i="1" dirty="0">
                <a:latin typeface="+mj-lt"/>
              </a:rPr>
              <a:t>a hàng hóa sức lao động cũng do sổ lượng lao động xã hội cần thiết đế sản xuất và tái sàn xuất ra sức lao động quyết định.</a:t>
            </a:r>
            <a:endParaRPr lang="en-US" sz="3000" b="1" dirty="0">
              <a:latin typeface="+mj-lt"/>
            </a:endParaRPr>
          </a:p>
          <a:p>
            <a:pPr indent="749300"/>
            <a:endParaRPr lang="en-US" sz="3000" dirty="0">
              <a:latin typeface="+mj-lt"/>
            </a:endParaRPr>
          </a:p>
          <a:p>
            <a:pPr indent="749300"/>
            <a:r>
              <a:rPr lang="vi-VN" sz="2000" dirty="0">
                <a:latin typeface="+mj-lt"/>
              </a:rPr>
              <a:t>Giá trị của hàng hóa sức lao động do các bộ phận sau dây hợp thành:</a:t>
            </a:r>
            <a:endParaRPr lang="en-US" sz="2000" dirty="0">
              <a:latin typeface="+mj-lt"/>
            </a:endParaRPr>
          </a:p>
          <a:p>
            <a:pPr indent="749300"/>
            <a:r>
              <a:rPr lang="vi-VN" sz="2000" i="1" dirty="0">
                <a:latin typeface="+mj-lt"/>
              </a:rPr>
              <a:t>Một là,</a:t>
            </a:r>
            <a:r>
              <a:rPr lang="vi-VN" sz="2000" dirty="0">
                <a:latin typeface="+mj-lt"/>
              </a:rPr>
              <a:t> giá trị tư liệu sinh hoạt cần thiết (cả vật chất, tinh thần) để tái sản xuất ra sức lao động;</a:t>
            </a:r>
            <a:endParaRPr lang="en-US" sz="2000" dirty="0">
              <a:latin typeface="+mj-lt"/>
            </a:endParaRPr>
          </a:p>
          <a:p>
            <a:pPr indent="749300"/>
            <a:r>
              <a:rPr lang="vi-VN" sz="2000" i="1" dirty="0">
                <a:latin typeface="+mj-lt"/>
              </a:rPr>
              <a:t>Hai là,</a:t>
            </a:r>
            <a:r>
              <a:rPr lang="vi-VN" sz="2000" dirty="0">
                <a:latin typeface="+mj-lt"/>
              </a:rPr>
              <a:t> phí tổn đào tạo người lao dộng;</a:t>
            </a:r>
            <a:endParaRPr lang="en-US" sz="2000" dirty="0">
              <a:latin typeface="+mj-lt"/>
            </a:endParaRPr>
          </a:p>
          <a:p>
            <a:pPr indent="749300"/>
            <a:r>
              <a:rPr lang="vi-VN" sz="2000" i="1" dirty="0">
                <a:latin typeface="+mj-lt"/>
              </a:rPr>
              <a:t>Ba là,</a:t>
            </a:r>
            <a:r>
              <a:rPr lang="vi-VN" sz="2000" dirty="0">
                <a:latin typeface="+mj-lt"/>
              </a:rPr>
              <a:t> giá trị những tư liệu sinh hoạt cần thiết (vật chất và tinh thần) nuôi con của người lao</a:t>
            </a:r>
            <a:r>
              <a:rPr lang="en-US" sz="2000" dirty="0">
                <a:latin typeface="+mj-lt"/>
              </a:rPr>
              <a:t> đ</a:t>
            </a:r>
            <a:r>
              <a:rPr lang="vi-VN" sz="2000" dirty="0">
                <a:latin typeface="+mj-lt"/>
              </a:rPr>
              <a:t>ộng.</a:t>
            </a:r>
            <a:endParaRPr lang="en-US" sz="2000" dirty="0">
              <a:latin typeface="+mj-lt"/>
            </a:endParaRPr>
          </a:p>
          <a:p>
            <a:pPr indent="749300"/>
            <a:endParaRPr lang="en-US" sz="3000" dirty="0">
              <a:latin typeface="+mj-lt"/>
            </a:endParaRPr>
          </a:p>
        </p:txBody>
      </p:sp>
    </p:spTree>
    <p:extLst>
      <p:ext uri="{BB962C8B-B14F-4D97-AF65-F5344CB8AC3E}">
        <p14:creationId xmlns:p14="http://schemas.microsoft.com/office/powerpoint/2010/main" val="218964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p:txBody>
          <a:bodyPr/>
          <a:lstStyle/>
          <a:p>
            <a:endParaRPr lang="en-US"/>
          </a:p>
        </p:txBody>
      </p:sp>
      <p:sp>
        <p:nvSpPr>
          <p:cNvPr id="3" name="TextBox 2"/>
          <p:cNvSpPr txBox="1"/>
          <p:nvPr/>
        </p:nvSpPr>
        <p:spPr>
          <a:xfrm>
            <a:off x="787400" y="1447800"/>
            <a:ext cx="10401300" cy="2677656"/>
          </a:xfrm>
          <a:prstGeom prst="rect">
            <a:avLst/>
          </a:prstGeom>
          <a:noFill/>
        </p:spPr>
        <p:txBody>
          <a:bodyPr wrap="square" rtlCol="0">
            <a:spAutoFit/>
          </a:bodyPr>
          <a:lstStyle/>
          <a:p>
            <a:pPr lvl="0"/>
            <a:r>
              <a:rPr lang="vi-VN" sz="2800" i="1" dirty="0">
                <a:latin typeface="+mj-lt"/>
              </a:rPr>
              <a:t>Gi</a:t>
            </a:r>
            <a:r>
              <a:rPr lang="en-US" sz="2800" i="1" dirty="0">
                <a:latin typeface="+mj-lt"/>
              </a:rPr>
              <a:t>á</a:t>
            </a:r>
            <a:r>
              <a:rPr lang="vi-VN" sz="2800" i="1" dirty="0">
                <a:latin typeface="+mj-lt"/>
              </a:rPr>
              <a:t> trị sử dụng của hàng hóa sức lao động cũng là để thỏa mân nhu cầu của người mua.</a:t>
            </a:r>
            <a:endParaRPr lang="en-US" sz="2800" dirty="0">
              <a:latin typeface="+mj-lt"/>
            </a:endParaRPr>
          </a:p>
          <a:p>
            <a:r>
              <a:rPr lang="vi-VN" sz="2800" dirty="0">
                <a:latin typeface="+mj-lt"/>
              </a:rPr>
              <a:t>Người mua hàng hóa sức lao động mong muốn thỏa mãn nhu cầu có được giá trị lớn hơn, giá trị tăng thêm. Giá trị sừ dụng cùa hàng hóa sức lao động được thề hiện trong quá trình sử dụng sức lao động.</a:t>
            </a:r>
            <a:endParaRPr lang="en-US" sz="2800" dirty="0">
              <a:latin typeface="+mj-lt"/>
            </a:endParaRPr>
          </a:p>
          <a:p>
            <a:endParaRPr lang="en-US" sz="2800" dirty="0">
              <a:latin typeface="+mj-lt"/>
            </a:endParaRPr>
          </a:p>
        </p:txBody>
      </p:sp>
      <p:sp>
        <p:nvSpPr>
          <p:cNvPr id="4" name="TextBox 3">
            <a:extLst>
              <a:ext uri="{FF2B5EF4-FFF2-40B4-BE49-F238E27FC236}">
                <a16:creationId xmlns:a16="http://schemas.microsoft.com/office/drawing/2014/main" id="{C0311CE0-3C16-4FF0-9202-706964490FA3}"/>
              </a:ext>
            </a:extLst>
          </p:cNvPr>
          <p:cNvSpPr txBox="1"/>
          <p:nvPr/>
        </p:nvSpPr>
        <p:spPr>
          <a:xfrm>
            <a:off x="1025236" y="4125456"/>
            <a:ext cx="10163464" cy="1569660"/>
          </a:xfrm>
          <a:prstGeom prst="rect">
            <a:avLst/>
          </a:prstGeom>
          <a:noFill/>
        </p:spPr>
        <p:txBody>
          <a:bodyPr wrap="square" rtlCol="0">
            <a:spAutoFit/>
          </a:bodyPr>
          <a:lstStyle/>
          <a:p>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sức</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lao</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32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solidFill>
                <a:srgbClr val="0070C0"/>
              </a:solidFill>
            </a:endParaRPr>
          </a:p>
        </p:txBody>
      </p:sp>
    </p:spTree>
    <p:extLst>
      <p:ext uri="{BB962C8B-B14F-4D97-AF65-F5344CB8AC3E}">
        <p14:creationId xmlns:p14="http://schemas.microsoft.com/office/powerpoint/2010/main" val="400063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C873997F-0A23-40E3-8A4C-700C6C05ED0E}" type="slidenum">
              <a:rPr lang="en-US">
                <a:latin typeface="+mn-lt"/>
              </a:rPr>
              <a:pPr>
                <a:defRPr/>
              </a:pPr>
              <a:t>14</a:t>
            </a:fld>
            <a:endParaRPr lang="en-US">
              <a:latin typeface="+mn-lt"/>
            </a:endParaRPr>
          </a:p>
        </p:txBody>
      </p:sp>
      <p:sp>
        <p:nvSpPr>
          <p:cNvPr id="45059" name="Rectangle 3"/>
          <p:cNvSpPr>
            <a:spLocks noGrp="1" noChangeArrowheads="1"/>
          </p:cNvSpPr>
          <p:nvPr>
            <p:ph type="body" idx="4294967295"/>
          </p:nvPr>
        </p:nvSpPr>
        <p:spPr>
          <a:xfrm>
            <a:off x="111212" y="1519881"/>
            <a:ext cx="11537951" cy="3657600"/>
          </a:xfrm>
        </p:spPr>
        <p:txBody>
          <a:bodyPr/>
          <a:lstStyle/>
          <a:p>
            <a:pPr eaLnBrk="1" hangingPunct="1">
              <a:buFont typeface="Wingdings" pitchFamily="2" charset="2"/>
              <a:buNone/>
            </a:pPr>
            <a:r>
              <a:rPr lang="en-US" altLang="en-US" sz="3900" b="1" i="1" dirty="0">
                <a:solidFill>
                  <a:srgbClr val="0000FF"/>
                </a:solidFill>
                <a:cs typeface="Times New Roman" pitchFamily="18" charset="0"/>
              </a:rPr>
              <a:t>   Quá trình SX giá trị thặng dư:</a:t>
            </a:r>
          </a:p>
          <a:p>
            <a:pPr eaLnBrk="1" hangingPunct="1">
              <a:buFont typeface="Wingdings" pitchFamily="2" charset="2"/>
              <a:buNone/>
            </a:pPr>
            <a:r>
              <a:rPr lang="en-US" altLang="en-US" sz="3700" i="1" dirty="0">
                <a:cs typeface="Times New Roman" pitchFamily="18" charset="0"/>
              </a:rPr>
              <a:t>        </a:t>
            </a:r>
            <a:r>
              <a:rPr lang="en-US" altLang="en-US" sz="3700" i="1" u="sng" dirty="0">
                <a:solidFill>
                  <a:srgbClr val="FF0000"/>
                </a:solidFill>
                <a:cs typeface="Times New Roman" pitchFamily="18" charset="0"/>
              </a:rPr>
              <a:t>Sản xuất giá trị thặng dư</a:t>
            </a:r>
            <a:endParaRPr lang="en-US" altLang="en-US" sz="3700" i="1" dirty="0">
              <a:solidFill>
                <a:srgbClr val="FF0000"/>
              </a:solidFill>
              <a:cs typeface="Times New Roman" pitchFamily="18" charset="0"/>
            </a:endParaRPr>
          </a:p>
          <a:p>
            <a:pPr eaLnBrk="1" hangingPunct="1">
              <a:buFont typeface="Wingdings" pitchFamily="2" charset="2"/>
              <a:buNone/>
            </a:pPr>
            <a:r>
              <a:rPr lang="en-US" altLang="en-US" sz="3800" dirty="0">
                <a:cs typeface="Times New Roman" pitchFamily="18" charset="0"/>
              </a:rPr>
              <a:t>		</a:t>
            </a:r>
            <a:r>
              <a:rPr lang="en-US" altLang="en-US" sz="3600" dirty="0">
                <a:cs typeface="Times New Roman" pitchFamily="18" charset="0"/>
              </a:rPr>
              <a:t>Quá trình sản xuất trong xí nghiệp tư bản đồng thời là quá trình nhà tư bản tiêu dùng sức lao động và TLSX mà nhà tư bản đã mua. </a:t>
            </a:r>
          </a:p>
        </p:txBody>
      </p:sp>
      <p:sp>
        <p:nvSpPr>
          <p:cNvPr id="2" name="TextBox 1"/>
          <p:cNvSpPr txBox="1"/>
          <p:nvPr/>
        </p:nvSpPr>
        <p:spPr>
          <a:xfrm>
            <a:off x="2590800" y="609600"/>
            <a:ext cx="7696200" cy="1077218"/>
          </a:xfrm>
          <a:prstGeom prst="rect">
            <a:avLst/>
          </a:prstGeom>
          <a:noFill/>
        </p:spPr>
        <p:txBody>
          <a:bodyPr wrap="square" rtlCol="0">
            <a:spAutoFit/>
          </a:bodyPr>
          <a:lstStyle/>
          <a:p>
            <a:r>
              <a:rPr lang="vi-VN" sz="3200" b="1" i="1" dirty="0">
                <a:solidFill>
                  <a:srgbClr val="FF0000"/>
                </a:solidFill>
              </a:rPr>
              <a:t>3.1.13. Sự sản xuất giá trị thặng dư</a:t>
            </a:r>
            <a:endParaRPr lang="en-US" sz="3200" b="1" dirty="0">
              <a:solidFill>
                <a:srgbClr val="FF0000"/>
              </a:solidFill>
            </a:endParaRPr>
          </a:p>
          <a:p>
            <a:endParaRPr lang="en-US" sz="3200" b="1" dirty="0">
              <a:solidFill>
                <a:srgbClr val="FF0000"/>
              </a:solidFill>
            </a:endParaRPr>
          </a:p>
        </p:txBody>
      </p:sp>
    </p:spTree>
    <p:extLst>
      <p:ext uri="{BB962C8B-B14F-4D97-AF65-F5344CB8AC3E}">
        <p14:creationId xmlns:p14="http://schemas.microsoft.com/office/powerpoint/2010/main" val="35123558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fade">
                                      <p:cBhvr>
                                        <p:cTn id="7" dur="500"/>
                                        <p:tgtEl>
                                          <p:spTgt spid="4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fade">
                                      <p:cBhvr>
                                        <p:cTn id="12" dur="500"/>
                                        <p:tgtEl>
                                          <p:spTgt spid="4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Effect transition="in" filter="fade">
                                      <p:cBhvr>
                                        <p:cTn id="17" dur="500"/>
                                        <p:tgtEl>
                                          <p:spTgt spid="45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508000" y="990600"/>
            <a:ext cx="11277600" cy="2246769"/>
          </a:xfrm>
          <a:prstGeom prst="rect">
            <a:avLst/>
          </a:prstGeom>
          <a:solidFill>
            <a:srgbClr val="99CCFF"/>
          </a:solidFill>
          <a:ln w="57150" cmpd="thinThick">
            <a:solidFill>
              <a:srgbClr val="003300"/>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1" eaLnBrk="1" hangingPunct="1"/>
            <a:r>
              <a:rPr lang="en-US" sz="2000" b="1">
                <a:solidFill>
                  <a:schemeClr val="bg1"/>
                </a:solidFill>
                <a:latin typeface="Arial" charset="0"/>
              </a:rPr>
              <a:t>VD quá trình SX ra sợi:</a:t>
            </a:r>
          </a:p>
          <a:p>
            <a:pPr lvl="1" eaLnBrk="1" hangingPunct="1"/>
            <a:r>
              <a:rPr lang="en-US" sz="2000" b="1">
                <a:latin typeface="Arial" charset="0"/>
              </a:rPr>
              <a:t>Để SX ra 10kg sợi, nhà TB cần phải mua:</a:t>
            </a:r>
          </a:p>
          <a:p>
            <a:pPr lvl="1" eaLnBrk="1" hangingPunct="1"/>
            <a:r>
              <a:rPr lang="en-US" sz="2000" b="1">
                <a:latin typeface="Arial" charset="0"/>
              </a:rPr>
              <a:t>	- 10 kg bông: 		10$</a:t>
            </a:r>
          </a:p>
          <a:p>
            <a:pPr lvl="1" eaLnBrk="1" hangingPunct="1"/>
            <a:r>
              <a:rPr lang="en-US" sz="2000" b="1">
                <a:latin typeface="Arial" charset="0"/>
              </a:rPr>
              <a:t>      - Hao mòn máy móc: 	 2$</a:t>
            </a:r>
          </a:p>
          <a:p>
            <a:pPr lvl="1" eaLnBrk="1" hangingPunct="1"/>
            <a:r>
              <a:rPr lang="en-US" sz="2000" b="1">
                <a:latin typeface="Arial" charset="0"/>
              </a:rPr>
              <a:t>      - Giá trị sức lao động:	 3$ (LĐ trong 8 giờ).</a:t>
            </a:r>
          </a:p>
          <a:p>
            <a:pPr eaLnBrk="1" hangingPunct="1"/>
            <a:r>
              <a:rPr lang="en-US" sz="2000" b="1">
                <a:latin typeface="Arial" charset="0"/>
              </a:rPr>
              <a:t>	Số tiền ứng ra = 			15$.</a:t>
            </a:r>
          </a:p>
          <a:p>
            <a:pPr eaLnBrk="1" hangingPunct="1"/>
            <a:r>
              <a:rPr lang="en-US" sz="2000" b="1">
                <a:latin typeface="Arial" charset="0"/>
              </a:rPr>
              <a:t>	Trong 4h đầu công nhân đã kéo 10kg bông thành 10kg sợi, giá trị 10 kg sợi 15$</a:t>
            </a:r>
          </a:p>
        </p:txBody>
      </p:sp>
      <p:pic>
        <p:nvPicPr>
          <p:cNvPr id="41989" name="Picture 2" descr="https://encrypted-tbn3.gstatic.com/images?q=tbn:ANd9GcTmFDyGvYCI1gIcFHQSoezzw2yDzJzInbsAbMcxT7KoaDEC5fB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4267200"/>
            <a:ext cx="3860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 descr="https://encrypted-tbn2.gstatic.com/images?q=tbn:ANd9GcSRPh2iCEU3gfWA_fiaBpdoEy5UhGVJvNC-9tkUFcbeLHTkS23Q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400" y="4262438"/>
            <a:ext cx="3860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162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508000" y="3200400"/>
            <a:ext cx="10769600" cy="3170238"/>
          </a:xfrm>
          <a:prstGeom prst="rect">
            <a:avLst/>
          </a:prstGeom>
          <a:solidFill>
            <a:srgbClr val="99CCFF"/>
          </a:solidFill>
          <a:ln w="57150" cmpd="thinThick">
            <a:solidFill>
              <a:srgbClr val="003300"/>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1" eaLnBrk="1" hangingPunct="1"/>
            <a:r>
              <a:rPr lang="en-US" sz="2000" b="1">
                <a:solidFill>
                  <a:schemeClr val="bg1"/>
                </a:solidFill>
                <a:latin typeface="Arial" charset="0"/>
              </a:rPr>
              <a:t>VD quá trình SX ra sợi:</a:t>
            </a:r>
          </a:p>
          <a:p>
            <a:pPr lvl="1" eaLnBrk="1" hangingPunct="1"/>
            <a:r>
              <a:rPr lang="en-US" sz="2000" b="1">
                <a:latin typeface="Arial" charset="0"/>
              </a:rPr>
              <a:t>Để SX ra 10kg sợi, nhà TB cần phải mua:</a:t>
            </a:r>
          </a:p>
          <a:p>
            <a:pPr lvl="1" eaLnBrk="1" hangingPunct="1"/>
            <a:r>
              <a:rPr lang="en-US" sz="2000" b="1">
                <a:latin typeface="Arial" charset="0"/>
              </a:rPr>
              <a:t>	- 10 kg bông: 		10$</a:t>
            </a:r>
          </a:p>
          <a:p>
            <a:pPr lvl="1" eaLnBrk="1" hangingPunct="1"/>
            <a:r>
              <a:rPr lang="en-US" sz="2000" b="1">
                <a:latin typeface="Arial" charset="0"/>
              </a:rPr>
              <a:t>      - Hao mòn máy móc: 	 2$</a:t>
            </a:r>
          </a:p>
          <a:p>
            <a:pPr lvl="1" eaLnBrk="1" hangingPunct="1"/>
            <a:r>
              <a:rPr lang="en-US" sz="2000" b="1">
                <a:latin typeface="Arial" charset="0"/>
              </a:rPr>
              <a:t>      - Giá trị sức lao động:	 3$ (LĐ trong 8 giờ).</a:t>
            </a:r>
          </a:p>
          <a:p>
            <a:pPr eaLnBrk="1" hangingPunct="1"/>
            <a:r>
              <a:rPr lang="en-US" sz="2000" b="1">
                <a:latin typeface="Arial" charset="0"/>
              </a:rPr>
              <a:t>	Số tiền ứng ra = 			15$.</a:t>
            </a:r>
          </a:p>
          <a:p>
            <a:pPr eaLnBrk="1" hangingPunct="1"/>
            <a:r>
              <a:rPr lang="en-US" sz="2000" b="1">
                <a:latin typeface="Arial" charset="0"/>
              </a:rPr>
              <a:t>	Trong 4h đầu công nhân đã kéo 10kg bông thành 10kg                  sợi, giá trị 10 kg sợi 15$</a:t>
            </a:r>
          </a:p>
          <a:p>
            <a:pPr lvl="1" eaLnBrk="1" hangingPunct="1"/>
            <a:r>
              <a:rPr lang="en-US" sz="2000" b="1" i="1" u="sng">
                <a:solidFill>
                  <a:srgbClr val="C00000"/>
                </a:solidFill>
                <a:latin typeface="Arial" charset="0"/>
              </a:rPr>
              <a:t>Trong 4 giờ tiếp theo</a:t>
            </a:r>
            <a:r>
              <a:rPr lang="en-US" sz="2000" b="1" i="1">
                <a:latin typeface="Arial" charset="0"/>
              </a:rPr>
              <a:t>: Để SX 10 kg sợi nhà TB bỏ 10$ để mua 10kg bông và 2$ tiền h</a:t>
            </a:r>
            <a:r>
              <a:rPr lang="en-US" sz="2000" b="1">
                <a:latin typeface="Arial" charset="0"/>
              </a:rPr>
              <a:t>ao mòn máy móc. Giá trị 10kg sợi: 15$</a:t>
            </a:r>
          </a:p>
        </p:txBody>
      </p:sp>
      <p:sp>
        <p:nvSpPr>
          <p:cNvPr id="43011" name="Rectangle 2"/>
          <p:cNvSpPr>
            <a:spLocks noGrp="1" noChangeArrowheads="1"/>
          </p:cNvSpPr>
          <p:nvPr>
            <p:ph type="title" sz="quarter"/>
          </p:nvPr>
        </p:nvSpPr>
        <p:spPr>
          <a:xfrm>
            <a:off x="355600" y="152400"/>
            <a:ext cx="11582400" cy="533400"/>
          </a:xfrm>
          <a:solidFill>
            <a:schemeClr val="bg1"/>
          </a:solidFill>
        </p:spPr>
        <p:txBody>
          <a:bodyPr/>
          <a:lstStyle/>
          <a:p>
            <a:pPr algn="ctr"/>
            <a:r>
              <a:rPr lang="en-US" sz="2400" b="1" dirty="0">
                <a:solidFill>
                  <a:srgbClr val="FF0000"/>
                </a:solidFill>
              </a:rPr>
              <a:t>Sự thống nhất giữa quá trình SX ra gtsd và quá trình SX ra m</a:t>
            </a:r>
          </a:p>
        </p:txBody>
      </p:sp>
      <p:sp>
        <p:nvSpPr>
          <p:cNvPr id="6" name="AutoShape 17"/>
          <p:cNvSpPr>
            <a:spLocks noChangeAspect="1" noChangeArrowheads="1"/>
          </p:cNvSpPr>
          <p:nvPr/>
        </p:nvSpPr>
        <p:spPr bwMode="auto">
          <a:xfrm flipV="1">
            <a:off x="50800" y="650876"/>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pic>
        <p:nvPicPr>
          <p:cNvPr id="43013" name="Picture 2" descr="https://encrypted-tbn2.gstatic.com/images?q=tbn:ANd9GcSBU7lnDmnwFHRlold2uc7o2fEP8r52Sg1zyiyTJoAVtHQnttjmT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798514"/>
            <a:ext cx="48768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4" descr="https://encrypted-tbn3.gstatic.com/images?q=tbn:ANd9GcTetcmgXtXwjvT4PB_vG4mnz9bc8nvOMN1vV0SeQbtoQ5XoRqFHI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267" y="800101"/>
            <a:ext cx="42672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863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508000" y="1828800"/>
            <a:ext cx="11277600" cy="400050"/>
          </a:xfrm>
          <a:prstGeom prst="rect">
            <a:avLst/>
          </a:prstGeom>
          <a:solidFill>
            <a:srgbClr val="99CCFF"/>
          </a:solidFill>
          <a:ln w="57150" cmpd="thinThick">
            <a:solidFill>
              <a:srgbClr val="003300"/>
            </a:solidFill>
            <a:miter lim="800000"/>
            <a:headEnd/>
            <a:tailEnd/>
          </a:ln>
        </p:spPr>
        <p:txBody>
          <a:bodyPr>
            <a:spAutoFit/>
          </a:bodyPr>
          <a:lstStyle>
            <a:lvl1pPr marL="342900" indent="-342900" eaLnBrk="0" hangingPunct="0">
              <a:defRPr>
                <a:solidFill>
                  <a:schemeClr val="tx1"/>
                </a:solidFill>
                <a:latin typeface="Calibri" pitchFamily="34" charset="0"/>
                <a:cs typeface="Arial" charset="0"/>
              </a:defRPr>
            </a:lvl1pPr>
            <a:lvl2pPr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1" eaLnBrk="1" hangingPunct="1"/>
            <a:r>
              <a:rPr lang="en-US" sz="2000" b="1">
                <a:latin typeface="Arial" charset="0"/>
              </a:rPr>
              <a:t>Chi phí SX 20kg sợi                         Giá trị của 20kg sợi</a:t>
            </a:r>
          </a:p>
        </p:txBody>
      </p:sp>
      <p:sp>
        <p:nvSpPr>
          <p:cNvPr id="4" name="Text Box 5"/>
          <p:cNvSpPr txBox="1">
            <a:spLocks noChangeArrowheads="1"/>
          </p:cNvSpPr>
          <p:nvPr/>
        </p:nvSpPr>
        <p:spPr bwMode="auto">
          <a:xfrm>
            <a:off x="812801" y="2590800"/>
            <a:ext cx="3001784"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a:solidFill>
                  <a:srgbClr val="FF0000"/>
                </a:solidFill>
                <a:latin typeface="Arial" charset="0"/>
              </a:rPr>
              <a:t>Tiền mua 20kg bông</a:t>
            </a:r>
            <a:r>
              <a:rPr lang="vi-VN" b="1">
                <a:solidFill>
                  <a:srgbClr val="FF0000"/>
                </a:solidFill>
                <a:latin typeface="Arial" charset="0"/>
              </a:rPr>
              <a:t>: </a:t>
            </a:r>
            <a:r>
              <a:rPr lang="en-US" b="1">
                <a:solidFill>
                  <a:srgbClr val="FF0000"/>
                </a:solidFill>
                <a:latin typeface="Arial" charset="0"/>
              </a:rPr>
              <a:t>20</a:t>
            </a:r>
            <a:r>
              <a:rPr lang="vi-VN" b="1">
                <a:solidFill>
                  <a:srgbClr val="FF0000"/>
                </a:solidFill>
                <a:latin typeface="Arial" charset="0"/>
              </a:rPr>
              <a:t> $</a:t>
            </a:r>
          </a:p>
        </p:txBody>
      </p:sp>
      <p:sp>
        <p:nvSpPr>
          <p:cNvPr id="5" name="Text Box 6"/>
          <p:cNvSpPr txBox="1">
            <a:spLocks noChangeArrowheads="1"/>
          </p:cNvSpPr>
          <p:nvPr/>
        </p:nvSpPr>
        <p:spPr bwMode="auto">
          <a:xfrm>
            <a:off x="6062133" y="2590800"/>
            <a:ext cx="3081867" cy="368300"/>
          </a:xfrm>
          <a:prstGeom prst="rect">
            <a:avLst/>
          </a:prstGeom>
          <a:solidFill>
            <a:srgbClr val="CCFFCC"/>
          </a:solidFill>
          <a:ln w="28575">
            <a:solidFill>
              <a:srgbClr val="99CCFF"/>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a:solidFill>
                  <a:srgbClr val="FF0000"/>
                </a:solidFill>
                <a:latin typeface="Arial" charset="0"/>
              </a:rPr>
              <a:t>Giá trị </a:t>
            </a:r>
            <a:r>
              <a:rPr lang="en-US" b="1">
                <a:solidFill>
                  <a:srgbClr val="FF0000"/>
                </a:solidFill>
                <a:latin typeface="Arial" charset="0"/>
              </a:rPr>
              <a:t>bông -&gt; sợi:</a:t>
            </a:r>
            <a:endParaRPr lang="vi-VN" b="1">
              <a:solidFill>
                <a:srgbClr val="FF0000"/>
              </a:solidFill>
              <a:latin typeface="Arial" charset="0"/>
            </a:endParaRPr>
          </a:p>
        </p:txBody>
      </p:sp>
      <p:sp>
        <p:nvSpPr>
          <p:cNvPr id="44037" name="Rectangle 2"/>
          <p:cNvSpPr>
            <a:spLocks noGrp="1" noChangeArrowheads="1"/>
          </p:cNvSpPr>
          <p:nvPr>
            <p:ph type="title" sz="quarter"/>
          </p:nvPr>
        </p:nvSpPr>
        <p:spPr>
          <a:xfrm>
            <a:off x="355600" y="152400"/>
            <a:ext cx="11582400" cy="533400"/>
          </a:xfrm>
          <a:solidFill>
            <a:schemeClr val="bg1"/>
          </a:solidFill>
        </p:spPr>
        <p:txBody>
          <a:bodyPr/>
          <a:lstStyle/>
          <a:p>
            <a:pPr algn="ctr"/>
            <a:r>
              <a:rPr lang="en-US" sz="2400" b="1" dirty="0">
                <a:solidFill>
                  <a:srgbClr val="FF0000"/>
                </a:solidFill>
              </a:rPr>
              <a:t>Sự thống nhất giữa quá trình SX ra gtsd và quá trình SX ra m</a:t>
            </a:r>
          </a:p>
        </p:txBody>
      </p:sp>
      <p:sp>
        <p:nvSpPr>
          <p:cNvPr id="6" name="AutoShape 17"/>
          <p:cNvSpPr>
            <a:spLocks noChangeAspect="1" noChangeArrowheads="1"/>
          </p:cNvSpPr>
          <p:nvPr/>
        </p:nvSpPr>
        <p:spPr bwMode="auto">
          <a:xfrm flipV="1">
            <a:off x="50800" y="650876"/>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cxnSp>
        <p:nvCxnSpPr>
          <p:cNvPr id="3" name="Straight Connector 2"/>
          <p:cNvCxnSpPr/>
          <p:nvPr/>
        </p:nvCxnSpPr>
        <p:spPr>
          <a:xfrm>
            <a:off x="5892800" y="1828800"/>
            <a:ext cx="5080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Box 5"/>
          <p:cNvSpPr txBox="1">
            <a:spLocks noChangeArrowheads="1"/>
          </p:cNvSpPr>
          <p:nvPr/>
        </p:nvSpPr>
        <p:spPr bwMode="auto">
          <a:xfrm>
            <a:off x="797985" y="3249614"/>
            <a:ext cx="4017433" cy="369887"/>
          </a:xfrm>
          <a:prstGeom prst="rect">
            <a:avLst/>
          </a:prstGeom>
          <a:solidFill>
            <a:srgbClr val="CCFFCC"/>
          </a:solidFill>
          <a:ln w="28575">
            <a:solidFill>
              <a:srgbClr val="99CCFF"/>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a:solidFill>
                  <a:srgbClr val="FF0000"/>
                </a:solidFill>
                <a:latin typeface="Arial" charset="0"/>
              </a:rPr>
              <a:t>Tiền KHMM </a:t>
            </a:r>
            <a:r>
              <a:rPr lang="vi-VN" b="1">
                <a:solidFill>
                  <a:srgbClr val="FF0000"/>
                </a:solidFill>
                <a:latin typeface="Arial" charset="0"/>
              </a:rPr>
              <a:t>:</a:t>
            </a:r>
            <a:r>
              <a:rPr lang="en-US" b="1">
                <a:solidFill>
                  <a:srgbClr val="FF0000"/>
                </a:solidFill>
                <a:latin typeface="Arial" charset="0"/>
              </a:rPr>
              <a:t>              4$</a:t>
            </a:r>
            <a:endParaRPr lang="vi-VN" b="1">
              <a:solidFill>
                <a:srgbClr val="FF0000"/>
              </a:solidFill>
              <a:latin typeface="Arial" charset="0"/>
            </a:endParaRPr>
          </a:p>
        </p:txBody>
      </p:sp>
      <p:sp>
        <p:nvSpPr>
          <p:cNvPr id="13" name="Text Box 5"/>
          <p:cNvSpPr txBox="1">
            <a:spLocks noChangeArrowheads="1"/>
          </p:cNvSpPr>
          <p:nvPr/>
        </p:nvSpPr>
        <p:spPr bwMode="auto">
          <a:xfrm>
            <a:off x="6178551" y="3255964"/>
            <a:ext cx="2701381"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a:solidFill>
                  <a:srgbClr val="FF0000"/>
                </a:solidFill>
                <a:latin typeface="Arial" charset="0"/>
              </a:rPr>
              <a:t>Giá trị</a:t>
            </a:r>
            <a:r>
              <a:rPr lang="en-US" b="1">
                <a:solidFill>
                  <a:srgbClr val="FF0000"/>
                </a:solidFill>
                <a:latin typeface="Arial" charset="0"/>
              </a:rPr>
              <a:t> MMTB -&gt; sợi</a:t>
            </a:r>
            <a:r>
              <a:rPr lang="vi-VN" b="1">
                <a:solidFill>
                  <a:srgbClr val="FF0000"/>
                </a:solidFill>
                <a:latin typeface="Arial" charset="0"/>
              </a:rPr>
              <a:t>: </a:t>
            </a:r>
            <a:r>
              <a:rPr lang="en-US" b="1">
                <a:solidFill>
                  <a:srgbClr val="FF0000"/>
                </a:solidFill>
                <a:latin typeface="Arial" charset="0"/>
              </a:rPr>
              <a:t>4$</a:t>
            </a:r>
            <a:endParaRPr lang="vi-VN" b="1">
              <a:solidFill>
                <a:srgbClr val="FF0000"/>
              </a:solidFill>
              <a:latin typeface="Arial" charset="0"/>
            </a:endParaRPr>
          </a:p>
        </p:txBody>
      </p:sp>
      <p:sp>
        <p:nvSpPr>
          <p:cNvPr id="14" name="Text Box 6"/>
          <p:cNvSpPr txBox="1">
            <a:spLocks noChangeArrowheads="1"/>
          </p:cNvSpPr>
          <p:nvPr/>
        </p:nvSpPr>
        <p:spPr bwMode="auto">
          <a:xfrm>
            <a:off x="812801" y="4070350"/>
            <a:ext cx="3833284" cy="369888"/>
          </a:xfrm>
          <a:prstGeom prst="rect">
            <a:avLst/>
          </a:prstGeom>
          <a:solidFill>
            <a:srgbClr val="CCFFCC"/>
          </a:solidFill>
          <a:ln w="28575">
            <a:solidFill>
              <a:srgbClr val="99CCFF"/>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dirty="0" err="1">
                <a:solidFill>
                  <a:srgbClr val="FF0000"/>
                </a:solidFill>
                <a:latin typeface="Arial" charset="0"/>
              </a:rPr>
              <a:t>Tiền</a:t>
            </a:r>
            <a:r>
              <a:rPr lang="en-US" b="1" dirty="0">
                <a:solidFill>
                  <a:srgbClr val="FF0000"/>
                </a:solidFill>
                <a:latin typeface="Arial" charset="0"/>
              </a:rPr>
              <a:t> </a:t>
            </a:r>
            <a:r>
              <a:rPr lang="en-US" b="1" dirty="0" err="1">
                <a:solidFill>
                  <a:srgbClr val="FF0000"/>
                </a:solidFill>
                <a:latin typeface="Arial" charset="0"/>
              </a:rPr>
              <a:t>mua</a:t>
            </a:r>
            <a:r>
              <a:rPr lang="en-US" b="1" dirty="0">
                <a:solidFill>
                  <a:srgbClr val="FF0000"/>
                </a:solidFill>
                <a:latin typeface="Arial" charset="0"/>
              </a:rPr>
              <a:t> SLĐ (8h) </a:t>
            </a:r>
            <a:r>
              <a:rPr lang="vi-VN" b="1" dirty="0">
                <a:solidFill>
                  <a:srgbClr val="FF0000"/>
                </a:solidFill>
                <a:latin typeface="Arial" charset="0"/>
              </a:rPr>
              <a:t>: </a:t>
            </a:r>
            <a:r>
              <a:rPr lang="en-US" b="1" dirty="0">
                <a:solidFill>
                  <a:srgbClr val="FF0000"/>
                </a:solidFill>
                <a:latin typeface="Arial" charset="0"/>
              </a:rPr>
              <a:t>  3</a:t>
            </a:r>
            <a:r>
              <a:rPr lang="vi-VN" b="1" dirty="0">
                <a:solidFill>
                  <a:srgbClr val="FF0000"/>
                </a:solidFill>
                <a:latin typeface="Arial" charset="0"/>
              </a:rPr>
              <a:t>$</a:t>
            </a:r>
          </a:p>
        </p:txBody>
      </p:sp>
      <p:sp>
        <p:nvSpPr>
          <p:cNvPr id="15" name="Text Box 5"/>
          <p:cNvSpPr txBox="1">
            <a:spLocks noChangeArrowheads="1"/>
          </p:cNvSpPr>
          <p:nvPr/>
        </p:nvSpPr>
        <p:spPr bwMode="auto">
          <a:xfrm>
            <a:off x="6062134" y="3965575"/>
            <a:ext cx="3214341"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dirty="0">
                <a:solidFill>
                  <a:srgbClr val="FF0000"/>
                </a:solidFill>
                <a:latin typeface="Arial" charset="0"/>
              </a:rPr>
              <a:t>Giá trị </a:t>
            </a:r>
            <a:r>
              <a:rPr lang="en-US" b="1" dirty="0" err="1">
                <a:solidFill>
                  <a:srgbClr val="FF0000"/>
                </a:solidFill>
                <a:latin typeface="Arial" charset="0"/>
              </a:rPr>
              <a:t>mới</a:t>
            </a:r>
            <a:r>
              <a:rPr lang="en-US" b="1" dirty="0">
                <a:solidFill>
                  <a:srgbClr val="FF0000"/>
                </a:solidFill>
                <a:latin typeface="Arial" charset="0"/>
              </a:rPr>
              <a:t> (</a:t>
            </a:r>
            <a:r>
              <a:rPr lang="en-US" b="1" dirty="0" err="1">
                <a:solidFill>
                  <a:srgbClr val="FF0000"/>
                </a:solidFill>
                <a:latin typeface="Arial" charset="0"/>
              </a:rPr>
              <a:t>v+m</a:t>
            </a:r>
            <a:r>
              <a:rPr lang="en-US" b="1" dirty="0">
                <a:solidFill>
                  <a:srgbClr val="FF0000"/>
                </a:solidFill>
                <a:latin typeface="Arial" charset="0"/>
              </a:rPr>
              <a:t>) SLĐ </a:t>
            </a:r>
            <a:r>
              <a:rPr lang="vi-VN" b="1" dirty="0">
                <a:solidFill>
                  <a:srgbClr val="FF0000"/>
                </a:solidFill>
                <a:latin typeface="Arial" charset="0"/>
              </a:rPr>
              <a:t>: </a:t>
            </a:r>
            <a:r>
              <a:rPr lang="en-US" b="1" dirty="0">
                <a:solidFill>
                  <a:srgbClr val="FF0000"/>
                </a:solidFill>
                <a:latin typeface="Arial" charset="0"/>
              </a:rPr>
              <a:t>  </a:t>
            </a:r>
            <a:r>
              <a:rPr lang="vi-VN" b="1" dirty="0">
                <a:solidFill>
                  <a:srgbClr val="FF0000"/>
                </a:solidFill>
                <a:latin typeface="Arial" charset="0"/>
              </a:rPr>
              <a:t> </a:t>
            </a:r>
            <a:r>
              <a:rPr lang="en-US" b="1" dirty="0">
                <a:solidFill>
                  <a:srgbClr val="FF0000"/>
                </a:solidFill>
                <a:latin typeface="Arial" charset="0"/>
              </a:rPr>
              <a:t>6</a:t>
            </a:r>
            <a:r>
              <a:rPr lang="vi-VN" b="1" dirty="0">
                <a:solidFill>
                  <a:srgbClr val="FF0000"/>
                </a:solidFill>
                <a:latin typeface="Arial" charset="0"/>
              </a:rPr>
              <a:t>$</a:t>
            </a:r>
          </a:p>
        </p:txBody>
      </p:sp>
      <p:sp>
        <p:nvSpPr>
          <p:cNvPr id="17" name="Text Box 5"/>
          <p:cNvSpPr txBox="1">
            <a:spLocks noChangeArrowheads="1"/>
          </p:cNvSpPr>
          <p:nvPr/>
        </p:nvSpPr>
        <p:spPr bwMode="auto">
          <a:xfrm>
            <a:off x="3801534" y="4886325"/>
            <a:ext cx="697627"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a:solidFill>
                  <a:srgbClr val="FF0000"/>
                </a:solidFill>
                <a:latin typeface="Arial" charset="0"/>
              </a:rPr>
              <a:t> 2</a:t>
            </a:r>
            <a:r>
              <a:rPr lang="en-US" b="1">
                <a:solidFill>
                  <a:srgbClr val="FF0000"/>
                </a:solidFill>
                <a:latin typeface="Arial" charset="0"/>
              </a:rPr>
              <a:t>7</a:t>
            </a:r>
            <a:r>
              <a:rPr lang="vi-VN" b="1">
                <a:solidFill>
                  <a:srgbClr val="FF0000"/>
                </a:solidFill>
                <a:latin typeface="Arial" charset="0"/>
              </a:rPr>
              <a:t> $</a:t>
            </a:r>
          </a:p>
        </p:txBody>
      </p:sp>
      <p:sp>
        <p:nvSpPr>
          <p:cNvPr id="18" name="Text Box 5"/>
          <p:cNvSpPr txBox="1">
            <a:spLocks noChangeArrowheads="1"/>
          </p:cNvSpPr>
          <p:nvPr/>
        </p:nvSpPr>
        <p:spPr bwMode="auto">
          <a:xfrm>
            <a:off x="8934451" y="4845050"/>
            <a:ext cx="569387"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a:solidFill>
                  <a:srgbClr val="FF0000"/>
                </a:solidFill>
                <a:latin typeface="Arial" charset="0"/>
              </a:rPr>
              <a:t>30</a:t>
            </a:r>
            <a:r>
              <a:rPr lang="vi-VN" b="1">
                <a:solidFill>
                  <a:srgbClr val="FF0000"/>
                </a:solidFill>
                <a:latin typeface="Arial" charset="0"/>
              </a:rPr>
              <a:t>$</a:t>
            </a:r>
          </a:p>
        </p:txBody>
      </p:sp>
      <p:cxnSp>
        <p:nvCxnSpPr>
          <p:cNvPr id="9" name="Straight Connector 8"/>
          <p:cNvCxnSpPr/>
          <p:nvPr/>
        </p:nvCxnSpPr>
        <p:spPr>
          <a:xfrm>
            <a:off x="3337984" y="4572000"/>
            <a:ext cx="16404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441268" y="4700588"/>
            <a:ext cx="1640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67200" y="5410200"/>
            <a:ext cx="1422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213600" y="5372100"/>
            <a:ext cx="172085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5"/>
          <p:cNvSpPr txBox="1">
            <a:spLocks noChangeArrowheads="1"/>
          </p:cNvSpPr>
          <p:nvPr/>
        </p:nvSpPr>
        <p:spPr bwMode="auto">
          <a:xfrm>
            <a:off x="5943601" y="5683250"/>
            <a:ext cx="569387"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a:solidFill>
                  <a:srgbClr val="FF0000"/>
                </a:solidFill>
                <a:latin typeface="Arial" charset="0"/>
              </a:rPr>
              <a:t> </a:t>
            </a:r>
            <a:r>
              <a:rPr lang="en-US" b="1">
                <a:solidFill>
                  <a:srgbClr val="FF0000"/>
                </a:solidFill>
                <a:latin typeface="Arial" charset="0"/>
              </a:rPr>
              <a:t>3</a:t>
            </a:r>
            <a:r>
              <a:rPr lang="vi-VN" b="1">
                <a:solidFill>
                  <a:srgbClr val="FF0000"/>
                </a:solidFill>
                <a:latin typeface="Arial" charset="0"/>
              </a:rPr>
              <a:t> $</a:t>
            </a:r>
          </a:p>
        </p:txBody>
      </p:sp>
      <p:cxnSp>
        <p:nvCxnSpPr>
          <p:cNvPr id="25" name="Straight Arrow Connector 24"/>
          <p:cNvCxnSpPr/>
          <p:nvPr/>
        </p:nvCxnSpPr>
        <p:spPr>
          <a:xfrm>
            <a:off x="7213600" y="6051550"/>
            <a:ext cx="193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 Box 5"/>
          <p:cNvSpPr txBox="1">
            <a:spLocks noChangeArrowheads="1"/>
          </p:cNvSpPr>
          <p:nvPr/>
        </p:nvSpPr>
        <p:spPr bwMode="auto">
          <a:xfrm>
            <a:off x="9230785" y="5867400"/>
            <a:ext cx="453970"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a:solidFill>
                  <a:srgbClr val="FF0000"/>
                </a:solidFill>
                <a:latin typeface="Arial" charset="0"/>
              </a:rPr>
              <a:t> </a:t>
            </a:r>
            <a:r>
              <a:rPr lang="en-US" b="1">
                <a:solidFill>
                  <a:srgbClr val="FF0000"/>
                </a:solidFill>
                <a:latin typeface="Arial" charset="0"/>
              </a:rPr>
              <a:t>m</a:t>
            </a:r>
            <a:endParaRPr lang="vi-VN" b="1">
              <a:solidFill>
                <a:srgbClr val="FF0000"/>
              </a:solidFill>
              <a:latin typeface="Arial" charset="0"/>
            </a:endParaRPr>
          </a:p>
        </p:txBody>
      </p:sp>
      <p:sp>
        <p:nvSpPr>
          <p:cNvPr id="32" name="Text Box 5"/>
          <p:cNvSpPr txBox="1">
            <a:spLocks noChangeArrowheads="1"/>
          </p:cNvSpPr>
          <p:nvPr/>
        </p:nvSpPr>
        <p:spPr bwMode="auto">
          <a:xfrm>
            <a:off x="9150351" y="2590800"/>
            <a:ext cx="697627" cy="369332"/>
          </a:xfrm>
          <a:prstGeom prst="rect">
            <a:avLst/>
          </a:prstGeom>
          <a:solidFill>
            <a:srgbClr val="CCFFCC"/>
          </a:solidFill>
          <a:ln w="28575">
            <a:solidFill>
              <a:srgbClr val="99CCFF"/>
            </a:solidFill>
            <a:miter lim="800000"/>
            <a:headEnd/>
            <a:tailEnd/>
          </a:ln>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vi-VN" b="1">
                <a:solidFill>
                  <a:srgbClr val="FF0000"/>
                </a:solidFill>
                <a:latin typeface="Arial" charset="0"/>
              </a:rPr>
              <a:t> 2</a:t>
            </a:r>
            <a:r>
              <a:rPr lang="en-US" b="1">
                <a:solidFill>
                  <a:srgbClr val="FF0000"/>
                </a:solidFill>
                <a:latin typeface="Arial" charset="0"/>
              </a:rPr>
              <a:t>0</a:t>
            </a:r>
            <a:r>
              <a:rPr lang="vi-VN" b="1">
                <a:solidFill>
                  <a:srgbClr val="FF0000"/>
                </a:solidFill>
                <a:latin typeface="Arial" charset="0"/>
              </a:rPr>
              <a:t> $</a:t>
            </a:r>
          </a:p>
        </p:txBody>
      </p:sp>
      <p:sp>
        <p:nvSpPr>
          <p:cNvPr id="44054" name="Rectangle 2"/>
          <p:cNvSpPr txBox="1">
            <a:spLocks noChangeArrowheads="1"/>
          </p:cNvSpPr>
          <p:nvPr/>
        </p:nvSpPr>
        <p:spPr bwMode="auto">
          <a:xfrm>
            <a:off x="203200" y="-266700"/>
            <a:ext cx="1158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sz="2400" b="1">
              <a:solidFill>
                <a:srgbClr val="FF0000"/>
              </a:solidFill>
            </a:endParaRPr>
          </a:p>
        </p:txBody>
      </p:sp>
    </p:spTree>
    <p:extLst>
      <p:ext uri="{BB962C8B-B14F-4D97-AF65-F5344CB8AC3E}">
        <p14:creationId xmlns:p14="http://schemas.microsoft.com/office/powerpoint/2010/main" val="1656614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par>
                          <p:cTn id="13" fill="hold" nodeType="afterGroup">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amond(in)">
                                      <p:cBhvr>
                                        <p:cTn id="31" dur="2000"/>
                                        <p:tgtEl>
                                          <p:spTgt spid="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ox(in)">
                                      <p:cBhvr>
                                        <p:cTn id="36" dur="500"/>
                                        <p:tgtEl>
                                          <p:spTgt spid="1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ox(in)">
                                      <p:cBhvr>
                                        <p:cTn id="41" dur="500"/>
                                        <p:tgtEl>
                                          <p:spTgt spid="1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ox(in)">
                                      <p:cBhvr>
                                        <p:cTn id="46" dur="500"/>
                                        <p:tgtEl>
                                          <p:spTgt spid="1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ox(in)">
                                      <p:cBhvr>
                                        <p:cTn id="51" dur="500"/>
                                        <p:tgtEl>
                                          <p:spTgt spid="2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ox(in)">
                                      <p:cBhvr>
                                        <p:cTn id="56" dur="500"/>
                                        <p:tgtEl>
                                          <p:spTgt spid="2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ox(in)">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3" grpId="0" animBg="1"/>
      <p:bldP spid="14" grpId="0" animBg="1"/>
      <p:bldP spid="15" grpId="0" animBg="1"/>
      <p:bldP spid="17" grpId="0" animBg="1"/>
      <p:bldP spid="18" grpId="0" animBg="1"/>
      <p:bldP spid="26" grpId="0" animBg="1"/>
      <p:bldP spid="29"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1293813"/>
            <a:ext cx="1219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atin typeface=".VnBlack" pitchFamily="34" charset="0"/>
            </a:endParaRPr>
          </a:p>
        </p:txBody>
      </p:sp>
      <p:sp>
        <p:nvSpPr>
          <p:cNvPr id="4" name="Rectangle 4"/>
          <p:cNvSpPr>
            <a:spLocks noChangeArrowheads="1"/>
          </p:cNvSpPr>
          <p:nvPr/>
        </p:nvSpPr>
        <p:spPr bwMode="auto">
          <a:xfrm>
            <a:off x="1016000" y="7130534"/>
            <a:ext cx="184731"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latin typeface=".VnBlack" pitchFamily="34" charset="0"/>
            </a:endParaRPr>
          </a:p>
        </p:txBody>
      </p:sp>
      <p:pic>
        <p:nvPicPr>
          <p:cNvPr id="5" name="Picture 6" descr="manufa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758826"/>
            <a:ext cx="4216400"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5187951" y="1660525"/>
            <a:ext cx="634576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spcBef>
                <a:spcPct val="50000"/>
              </a:spcBef>
              <a:defRPr/>
            </a:pPr>
            <a:r>
              <a:rPr lang="vi-VN" sz="2800" b="1" dirty="0">
                <a:solidFill>
                  <a:schemeClr val="accent6">
                    <a:lumMod val="75000"/>
                  </a:schemeClr>
                </a:solidFill>
                <a:latin typeface="Arial" charset="0"/>
              </a:rPr>
              <a:t>Giá trị thặng dư </a:t>
            </a:r>
            <a:r>
              <a:rPr lang="en-US" sz="2800" b="1" dirty="0">
                <a:solidFill>
                  <a:schemeClr val="accent6">
                    <a:lumMod val="75000"/>
                  </a:schemeClr>
                </a:solidFill>
                <a:latin typeface="Arial" charset="0"/>
              </a:rPr>
              <a:t>(m) </a:t>
            </a:r>
            <a:r>
              <a:rPr lang="vi-VN" sz="2800" b="1" dirty="0">
                <a:solidFill>
                  <a:schemeClr val="accent6">
                    <a:lumMod val="75000"/>
                  </a:schemeClr>
                </a:solidFill>
                <a:latin typeface="Arial" charset="0"/>
              </a:rPr>
              <a:t>là một ph</a:t>
            </a:r>
            <a:r>
              <a:rPr lang="en-US" sz="2800" b="1" dirty="0">
                <a:solidFill>
                  <a:schemeClr val="accent6">
                    <a:lumMod val="75000"/>
                  </a:schemeClr>
                </a:solidFill>
                <a:latin typeface="Arial" charset="0"/>
              </a:rPr>
              <a:t>ầ</a:t>
            </a:r>
            <a:r>
              <a:rPr lang="vi-VN" sz="2800" b="1" dirty="0">
                <a:solidFill>
                  <a:schemeClr val="accent6">
                    <a:lumMod val="75000"/>
                  </a:schemeClr>
                </a:solidFill>
                <a:latin typeface="Arial" charset="0"/>
              </a:rPr>
              <a:t>n</a:t>
            </a:r>
            <a:r>
              <a:rPr lang="en-US" sz="2800" b="1" dirty="0">
                <a:solidFill>
                  <a:schemeClr val="accent6">
                    <a:lumMod val="75000"/>
                  </a:schemeClr>
                </a:solidFill>
                <a:latin typeface="Arial" charset="0"/>
              </a:rPr>
              <a:t> </a:t>
            </a:r>
            <a:r>
              <a:rPr lang="vi-VN" sz="2800" b="1" dirty="0">
                <a:solidFill>
                  <a:schemeClr val="accent6">
                    <a:lumMod val="75000"/>
                  </a:schemeClr>
                </a:solidFill>
                <a:latin typeface="Arial" charset="0"/>
              </a:rPr>
              <a:t>giá trị mới </a:t>
            </a:r>
            <a:r>
              <a:rPr lang="en-US" sz="2800" b="1" dirty="0">
                <a:solidFill>
                  <a:schemeClr val="accent6">
                    <a:lumMod val="75000"/>
                  </a:schemeClr>
                </a:solidFill>
                <a:latin typeface="Arial" charset="0"/>
              </a:rPr>
              <a:t>(</a:t>
            </a:r>
            <a:r>
              <a:rPr lang="en-US" sz="2800" b="1" dirty="0" err="1">
                <a:solidFill>
                  <a:schemeClr val="accent6">
                    <a:lumMod val="75000"/>
                  </a:schemeClr>
                </a:solidFill>
                <a:latin typeface="Arial" charset="0"/>
              </a:rPr>
              <a:t>v+m</a:t>
            </a:r>
            <a:r>
              <a:rPr lang="en-US" sz="2800" b="1" dirty="0">
                <a:solidFill>
                  <a:schemeClr val="accent6">
                    <a:lumMod val="75000"/>
                  </a:schemeClr>
                </a:solidFill>
                <a:latin typeface="Arial" charset="0"/>
              </a:rPr>
              <a:t>) </a:t>
            </a:r>
            <a:r>
              <a:rPr lang="vi-VN" sz="2800" b="1" dirty="0">
                <a:solidFill>
                  <a:schemeClr val="accent6">
                    <a:lumMod val="75000"/>
                  </a:schemeClr>
                </a:solidFill>
                <a:latin typeface="Arial" charset="0"/>
              </a:rPr>
              <a:t>dôi ra ngoài giá trị sức lao động do công nhân làm thuê tạo ra và bị nhà tư bản chiếm </a:t>
            </a:r>
            <a:r>
              <a:rPr lang="en-US" sz="2800" b="1" dirty="0" err="1">
                <a:solidFill>
                  <a:schemeClr val="accent6">
                    <a:lumMod val="75000"/>
                  </a:schemeClr>
                </a:solidFill>
                <a:latin typeface="Arial" charset="0"/>
              </a:rPr>
              <a:t>đoạt</a:t>
            </a:r>
            <a:endParaRPr lang="vi-VN" sz="2800" b="1" dirty="0">
              <a:solidFill>
                <a:schemeClr val="accent6">
                  <a:lumMod val="75000"/>
                </a:schemeClr>
              </a:solidFill>
              <a:latin typeface="Arial" charset="0"/>
            </a:endParaRPr>
          </a:p>
        </p:txBody>
      </p:sp>
      <p:sp>
        <p:nvSpPr>
          <p:cNvPr id="7" name="Rectangle 2"/>
          <p:cNvSpPr txBox="1">
            <a:spLocks noChangeArrowheads="1"/>
          </p:cNvSpPr>
          <p:nvPr/>
        </p:nvSpPr>
        <p:spPr bwMode="auto">
          <a:xfrm>
            <a:off x="355600" y="76200"/>
            <a:ext cx="11582400" cy="533400"/>
          </a:xfrm>
          <a:prstGeom prst="rect">
            <a:avLst/>
          </a:prstGeom>
          <a:solidFill>
            <a:schemeClr val="bg1"/>
          </a:solidFill>
          <a:ln>
            <a:noFill/>
          </a:ln>
        </p:spPr>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sz="2400" b="1" dirty="0">
                <a:solidFill>
                  <a:srgbClr val="FF0000"/>
                </a:solidFill>
              </a:rPr>
              <a:t>Sự thống nhất giữa quá trình SX ra gtsd và quá trình SX ra m</a:t>
            </a:r>
          </a:p>
        </p:txBody>
      </p:sp>
      <p:sp>
        <p:nvSpPr>
          <p:cNvPr id="8" name="AutoShape 17"/>
          <p:cNvSpPr>
            <a:spLocks noChangeAspect="1" noChangeArrowheads="1"/>
          </p:cNvSpPr>
          <p:nvPr/>
        </p:nvSpPr>
        <p:spPr bwMode="auto">
          <a:xfrm flipV="1">
            <a:off x="71967" y="536576"/>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
        <p:nvSpPr>
          <p:cNvPr id="9" name="Rectangle 172"/>
          <p:cNvSpPr>
            <a:spLocks noChangeArrowheads="1"/>
          </p:cNvSpPr>
          <p:nvPr/>
        </p:nvSpPr>
        <p:spPr bwMode="auto">
          <a:xfrm>
            <a:off x="812800" y="3733801"/>
            <a:ext cx="10871200" cy="23352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6600">
              <a:latin typeface=".VnBlack" pitchFamily="34" charset="0"/>
            </a:endParaRPr>
          </a:p>
        </p:txBody>
      </p:sp>
      <p:sp>
        <p:nvSpPr>
          <p:cNvPr id="10" name="WordArt 178"/>
          <p:cNvSpPr>
            <a:spLocks noChangeArrowheads="1" noChangeShapeType="1" noTextEdit="1"/>
          </p:cNvSpPr>
          <p:nvPr/>
        </p:nvSpPr>
        <p:spPr bwMode="auto">
          <a:xfrm>
            <a:off x="3117851" y="4056064"/>
            <a:ext cx="3790949" cy="1692275"/>
          </a:xfrm>
          <a:prstGeom prst="rect">
            <a:avLst/>
          </a:prstGeom>
        </p:spPr>
        <p:txBody>
          <a:bodyPr wrap="none" fromWordArt="1">
            <a:prstTxWarp prst="textPlain">
              <a:avLst>
                <a:gd name="adj" fmla="val 50000"/>
              </a:avLst>
            </a:prstTxWarp>
            <a:scene3d>
              <a:camera prst="legacyPerspectiveBottomRight">
                <a:rot lat="0" lon="21239990" rev="0"/>
              </a:camera>
              <a:lightRig rig="legacyHarsh3" dir="l"/>
            </a:scene3d>
            <a:sp3d extrusionH="430200" prstMaterial="legacyMatte">
              <a:extrusionClr>
                <a:srgbClr val="C0C0C0"/>
              </a:extrusionClr>
            </a:sp3d>
          </a:bodyPr>
          <a:lstStyle/>
          <a:p>
            <a:pPr algn="ctr"/>
            <a:r>
              <a:rPr lang="en-US" sz="3600" kern="10">
                <a:ln w="9525">
                  <a:round/>
                  <a:headEnd/>
                  <a:tailEnd/>
                </a:ln>
                <a:solidFill>
                  <a:srgbClr val="C00000"/>
                </a:solidFill>
                <a:latin typeface="Arial"/>
                <a:cs typeface="Arial"/>
              </a:rPr>
              <a:t>+  SLĐ</a:t>
            </a:r>
          </a:p>
        </p:txBody>
      </p:sp>
      <p:sp>
        <p:nvSpPr>
          <p:cNvPr id="11" name="Right Arrow 10"/>
          <p:cNvSpPr/>
          <p:nvPr/>
        </p:nvSpPr>
        <p:spPr>
          <a:xfrm>
            <a:off x="7107767" y="4914900"/>
            <a:ext cx="7747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8" descr="https://encrypted-tbn2.gstatic.com/images?q=tbn:ANd9GcQoOO4srm8Co6vBwITpAZscuNqrhxohDkEQkWpHUPFnruFaDN-KH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01" y="4389439"/>
            <a:ext cx="21124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10" descr="data:image/jpeg;base64,/9j/4AAQSkZJRgABAQAAAQABAAD/2wCEAAkGBxQTEhUUExQWFhUXGRwbGBgYFx0aGhwcHCAeIB8cGxocHCghHBolGxodITEhJSkrLi4uGB8zODMsNygtLisBCgoKDg0OGxAQGy8kICY3NDQ0LDQsLDQ0LDQtNCwvNywsLCwsLCwsLCwsLDQsLCwsLCwsLCwsLCwsLCwsLCwsLP/AABEIAMIBAwMBEQACEQEDEQH/xAAcAAADAQEBAQEBAAAAAAAAAAAEBQYDBwIBAAj/xABGEAACAQIEAwYDBQYEBAUFAQABAhEDIQAEEjEFQVEGEyJhcZEygaEjUrHB0QcUQmKC8HKS4fEVM6KyJENTg8IlNGNz4hb/xAAbAQADAQEBAQEAAAAAAAAAAAADBAUCAQYAB//EADoRAAEEAAQCCQMEAgIBBAMAAAEAAgMRBBIhMUFRBRMiYXGRobHwgcHRFDLh8SMzQlIGJDRikmNygv/aAAwDAQACEQMRAD8AY1xcHqMegK92w6EIDjVKaamNjHv/ALYl9JMtgcmMM6nkLqXY+rqydGOSge1sTmftXjOk25cU8d6KyqwzepxIi0lI70Bx7IReYWQR1EYemNEFBalTLNBf8EYrg9pZmGYOC2UyinyGMkakKTu0FTWW4JTNaqhMBoKnow3t0P64M+QuYtwvaHjmFtxNWRER5JQxI+6RY36QB7YRnBMaDjAHO00QTlUztBkA1Onj6FuvqeeGyS/BvvhRVjGPfmjJ2o0rimhIkxffEsMJ1XwJXPf2jZf7FX0yadRhIuRaZ2+HwXx3CPAY5rvD8LMsZAY7vRfZrN98L7gEHzuIwthGZJnt50U5hjRI8Pum5fTUm90mNrKbx53wcSA+ITjv9fgUaoBtyYc/9cJzFzcRma3XT3B19lPkF2FEpX1pUQsZAYADkVm5t19sanmyyg1x8l6DE4YmDQbhKuzfE3ZqqVHZvhKlmLaT4gd+RtOL2C1BU3o1lh4CMzZFLMrVSA4pqrKYg6g0aRuSCG+UfM2IiJhc8cPtSUw8bG40Q8L9167OZXu6oeY1yCOgJ0meg8f/AEnHncZITORtrv4hWZmxtDoxdnXy5J9nKgKwSIHiMkjY61YEGbMs+gwPDSHr2XxNeal4uOgCEp4koy9XLvM6aoJnbSXj6K/uuHYZhJptRI8jaFMCXvf/ANtfT+EyzKKqoIPhdlab7Hb0sbeePosRmmLaotd78UzM2pQ7gdfOimT0y+XAURdl9ZBP+uKDRbnj5svs8UE9uP7q8/loTs1xsikGa6yLE7S0T5XxkC2d4SXSDmsmbkFCiPJU+S4zTetUoAk1KfxAiIExM7EfW+B7INpiTji6s2q4+tfL8KuOWvloDjS+Xl0J54+XyDrLHPGV8s1Y9cfWvkaIPI41a+XKIlF9MehK90D2isc5S1U3HlPtfCeMZmiIRI3ZZGlW/wCzatqyYH3WYfn+eIkWy8106zLiyeYCeoPtGxMIrEOCnf8AAIqphucaBCCXIPs46Mw9icU4zYB7guu3WeQM0h5W9sbf+5R2js1yR2QURsJwJ+6dw9ZAhe0mTapTUKJIcH5Qf1wvMSG2FnFROkZTd1CcaqGnn8nNpJUz/QPzxTgcH4V7ebb8rRsWCI8OTw09l0zLnwjEqPVq0NlLdtfDQrkKGgAkHmG8LfPSxwsxn+R4OxoortYkj4NwWtlJNQqVdFIK7AggwZ6jGr/yWOR+xR8K25QqDKgGogJJB1KZNrjkOW3XC/6pok6po34prENJZa/cYoaHowzKsxANv7v9MCnnkY4UdDv9EHDRteHXwUkcvprVLwQ5Pufzxe/Sskc2XSiNRzsL0OHkzYZgOuleWiScBoEZ2pTA1DS1trBlgg8rH64Jhuw8i6UTCf4sQ9pNf2qDO8N+2WmZL1Vp90Qp3RiSpaIHhne2GuuGUg7G7+oSeJcP1Ikbpt6L7wEAhyy7sJgkRMSPkW+mPKY5p6xubiL9K+ypykteSDsfnoi+AFu9NN9LIQwWQTEbSeljfnOAdY1suXkfZcxkX+LMvXHcuKqaB4WKOpi4BgGx5i8jrh51NJA3D78c2v2KnGw8F3Fvsf5WlagwJZSNL6WYM0mGU/wwIGp9/TDERP6h7q0oa9/9L7EStMUbSe007dw0vf7LTs/WLU6lNj8LyAxkjYX+ZEeoxV2k04hZxGWg93Ajx32SqlTRaGZp6iXV6kLsYDSpH9WBMIJdl4oPSXayScL9x+VpQzRXjOsG1aiCDyMorfkcBm/aF9AMyr+E8Wd2qKVgrUZBAswFwd7GDj4g2a+cVmMFzSeSb0aiuLb8x0xzdfLUUxjtL5egMdXy/HHy+Q9aMcK+WCVwDYDHFxGLU/ucaXy4Lmu01SJUAC8Dphg9I0NAv0NmEDWAnVfstxaq4LFrR7+WBHHPcDoEYYeOhouh/sqqzRrL0cH3H+mFYV5r/wAibUrHd33VZUtU9QMT5+ziLUNv7EVU2w3N+0IY3S2ltUHR/wAQD+eHcOew3w+665ZcL2cdGP1ww/gVJqnvHej8jsfI4C/dM4Y9mkW+BPFhNBSudpU/3ymHUNJ8MiYMLf1mMEhcTh6CNiDcTPqqaiIthaIVYQEBxmiGRx95CPocFjOV2ZEDc8bmIPM1VOUDEgA09z6QPrGEQRueRRsNmEgAS1H+FuhU/hiVKC2UOpUZB2S1O+L0lZQSsgMD/r6yfpii4AyNJ5++n3U/DkhxChMwSM7WUmZj/tBxfw4DYw0cF6SBo/StI7/dLcuzUeId6q2ak1yDpmLievgmJwrLTZRfEj7hSJ4x+r12Pz7Ko7Ncbq1apLjUsQoUbHePYc8NSxtDQQhdIYdsbQQvqZHu6rA3VjriCD8RtfeI3xAx3+xvgV1kvWtLjvp6AJK2e7vMi4DBjYg8gCbkxsfribkLnF3zW/unJHB8OXu9kzz8DSwAILmQD1BkEf5Zw6HZwXkaODT9Rp91KDc7Gkbix5/0jcnlWekXmKfdgEQBDI0E9dlxYikAGup5c1KniL3W3TfX1QnDVHePYBmpkEgxJFwY6gjDeai1yr4vDtmjB221HelGeq6MzmVI+NFeRMAMoBj/ACnAC7J+3b2RmQtlgdCBoKN8b5+YXrhqhc5kmOxy6qD5qWp/UHCuLJAa4f8Ab3SeAGdr2/8AxvyKrshVZczUViNK92w/9wMrX53QH3wVrQCSP+QHpp7IUJzF7fH3tHU8z/4p02GgEEfX/bHS2gHfNlknWvnzVNqNYMJBBx8HA7L5C8T4iKIBPPljhK4TSmq3bumpICsY8v1OPtVy0tzvblm+CmY8yB+uPivtUnzXa6tMKiyfMmPM7Y6AvqXkdpM1yUf5T+uO6L6kn4Z2Tdjoriqh6KqkRtMz18sAERO69dP061pqIZhzN+Sd1+xOXC6UruKkiA0AecixnTPPA303e0KPp6UntNFfO9XnAclRy6kUaWifiM3MdTfGBi2cAo+KnmxBBkddeiPckuDFsLTu6yQHggNFNRNSqIucMPkbkq0MA2kOY4qtKpUBBOvTER08/TFDBM6yEEHa1881uteD1NTO0EAxY77YZkoClLcQZnEbJnlN2GAvRcNoSEYcCKbUj2gB/fcmBsal/kr/AJgYzC7/ABOHzgjv/wBI8fsqwb4yNHICxziyMdRIjqlfC6cUEU30nTfyOE9iPFb2cm2ap6qbDqp/DDcgzMIQgaKFq3pgjp+GJ7z/AIw75ois0eoHtV4OII3J0U/MEj8IxfgOi9N0b28I5vIn7JvkculWlVpOAQGRwD5EfoMAxAqZjvokcX2ZGSeISXjpbKvTei2kamhYBAMCCPkWHS+KuFhZMSH8FL6UxMmVo5/ZMMtxepVbKsy6i6ujtHNGtt5MMQumMOI5abshYGXNGbSjtJkagzVQqjEMVIIG0xKz0t9B5DEV0kbXakDiqsXaiFeHr+E9zxU5bvmSGUI1xFiyhp/XB8O3MzKeF/lIlzmNytPH56I3sdWFWjVWIGpl0zO4B+uv6YfhOxSrhuFH8ClM0sqSPGL8hJj8hime0AVnO5kbiNSGn0TbOz39JiqjUhXrOhjH/fcYxKxsRpvG/sidFYlxie4jdK+G/wD29JpYmlUBEiCiiormOqkXB8sLPGaJ1+K5gX9XigP+wc3zBVlxjJ06jQzRUW40tuqbyOg7w/5sBjdIJmt/40de+wfUI2HdknDhv+QveezRTN0Q1xoEkeZIP/aPfDIY0xOzca9D/KUkjLpWuYNBfkR+QsF4iaVOuVWNDkxeGm4N9pLLt0PpgAHbDeCI8Uy0bVyqZoqRmBBEaV0kzAJF+d7j0xsDvQtHLxT7FZYGTrYnqR+Qxql2gjqPZnLLtSB9Sf1x9S+panguXH/k0zG0qD+OPqXVuuUpx/y1/wAo/TH1L6yo5OIDvEKstUlWEKCrbg7GenljS1SOzFbYtTKxcM9lBII/hkbE79cdtcpD0Bob46beERGqbE/dJM4HkZyC1ZXzMcVam01EcKxAU6jv5BhN/TlgZhjJ1augngV4XO1Kqx3jIfFOoKpAm0GLeHrzGOdRCdwvszglWa4Y7MppZgoKawTtqJnxM+kqTAiZ5eeHGuAS74mv3TzgvCcxrXvajPTI3BXeLGQb+3PHXSBC/Ssvj5qqy+URLqoB688CLiUZkbW7BeKucIfTp5TMj8MLSzhhqkZrLFpRn8zQNdHeWNIEjTJ0sbX072JscZieS1xA3KN1bnR0Of2RNLtFSZgoDepED64IHE8Fn9NJVr9X43Tvqso3b/aca1uyttw7hqvPDK6vTZkOpS8gjnMfnOFH/u+qw7Ryc0zYYcGrUE7oPLfCR90kYnAdkt5FEPNQX7RKekZep90sp+REfQHFXBu/xj53L0nQr7c9vOij+A1vGDyemR7CfywbFDsg8iFjHM7B7igO29OKSNyDfkR+mKnR5/yEdyg9JtuEHkfdA9nc3Cr/APjqg/JwB+KfXEn/AMnZlyP+iX6LN5mqw4r8U9Y/v648P0gO0CrGFOhavnF1D0Chkd6hQEcjyPucWcG4mIHuS/VFxcBw1RfBeDLlg2hmYvBYsRuAegAH+mDOe7qTl0qko796jcwrd4xOkd1Wq9QdM+EGesT08RxahNwtN8AisgLrPCj7Lbi6uz0mE+B78oUrv7ge+CSAEgonRscfUxnL+7Q+X5C0ogVhVp0wwZAabgi86Fuf75GMJwtIiyHkfc/lTi/q8W2Tk4ew/CcceQfvGXsSGD7TuUZuXVkXfeMZZZy61qEe+rkB5fYpTxDPzVolWHgBUeKYPhIB5yIww1pAcDz+yJI9oke3j/JCJWqNdRfFbxSdibH2sffE6cloa7vpdJzgjgqHJoEoK1NUDBQslehhthO6/TDp0JSLbyDmmHD8xrW+/wCWOLYRYIx1aX5sfL5fAcfL5RvaXLKlA1NFxABUXWSOczHp5YXZiGvNEUiM1cseD8TyeZ/5bVXIt4kafW4+uD6XS2IXlmcDRY5fMoa4pmsEdwSqrJcCxAJtBIEza0YyXNaCSdFjKby8U7y/CGksGIJnxWLH+oiQPfGevAC5SRFxVrVKDVV7ynJMkloHKCSIuOQxsHMLXDotTw+gtM6qjNIBMsIAJEhRytI98fHLei+14rAmkg+zqTCMw8aqFC8mA3HkByxqlxeqOaqtb97p0xDXDJvaBIOkGSTF8dIX1oPOBGbx1O8ICiazEkFpMDSy2sbdcfacl8EEVyqEhKtiJg1FRRO8Agn1knG2tzmmhaLnN30W3Z3ILVdilUOEkNLMwvECbTYn2wtNh5A/elkSXq0+qd1OH0FpMr1UJNlEAkwOQJkzMT5YFk0ou1R29Y7YE+aN4bmO5yzLpAZB4Rus3gW87YV7Te/VZNIlOPaQTUeki8pYKfYmcEE0pNNauENWOT46r63p+IE2gSD525Y63DzklxG60ADQUl2o4t+8BqfhgGVv/ELHcW+ZxSw0Yjjpx1VTCSDBytfK9obW2pcfLT7oTIcbTL6BVZB3cMfGSdJ/lVT168xgkhdICxoTOIx+FmDi12/dXvr6L3xrtJTzFIokmSIJUiLzYne4jbnivhMM9sge7RQMdi4XRFjNSa/vZDcBYBqgY2NMnzlSpFh8x88Lf+QxCTCd4ISXRry2ZWNTOa0pllZPCRLwASL2vPLH53jWHI1ehw47TqW9WoGy+oEeFgZn0w/0W+4w094+660ZcRl5gp/QaUB8hhqPVhHMeylPFFT9TJIa9dWE6grRPIjSflbFbAG8M3usInWuAoFCZ6n8Y57fQfocUSwGK1GwfSM7MSyJx7IO1fX3TrIZCmpNdZ1V1ps97SFIsOW+EmiymscMkrm9/wBytshWDalazIkah0kifUacSWTF7y1w/a6vpwTs0YyB42I+w/KjuO5BNCvRRQxdiW21afvdfCxPyxbYSZMh7vpw+yzjwGPMp/6kn6aorMVSlVab/GdMR0NomIPxfjiVjmkwvLB3/UV7reH00cnXAOJd5lzqIVu8ceKw+Inn6/TDTjtfIeyTFagc0wyq6bd4k+R9OX974yCLRANExp5tCYDKTzjGrC6WkbrYnGlxIs/2roUajU31al3gL682HXHF8tONZTvctUQi7IfeJH1xK/aAVrYqb7L8OMpU0roZNz8YN/pFjiwzs6hV8Q9oYW2bB+lIt6KU6qeGCammQdxMX+X4YzOxpjJSkcYc0uadlVZceEDp/c4QjsjXdLO30Q2Y4RSqamZFLHmeo2+uG4z2EM3aRJmUNZ6S/FpHiIkbmRB9fwxoSButLExy0kXFeBqcwEYxTbU0KTcRt78vTAuss5iqWAJdC529H3WvCOzyUkzCBVcMy6Sw/wDLZDYdDKm/UY6+Qhgc1fPa2SSnaaeqy7T9jqS5UVKCnXThn6lefrAwUg7qeDqoulkClVFqDeqqyf5jHtfBMLJUrXBDxbD1bgVRcIy/cGtTItqkf4GH5GR8sPY0ZngjiPZDwA6yPLyTI0Jy5qUx4uQA2aQBHqTEeWPNhmSaivTYci8rtqPkQfZMuH558zki0DUSJkbgGZgReQR8jirN/iaH7qFHMyXEFrBQv7JfnOy6V6DVEBNQrAUbTMxHuPnjkr6aHDimo2s64Nl0F6/lfuyWWqgMjeB6DhfCBsNI8RvJMn2x8ydxjNp3FYWKKiw21wsLnvavORmalI6NNOsbCmt1uTJ8Wpz4QSQNsaZ2gHc1FkLo3Fq91uLKhW2gGI7tQSAABEtEx63PTfHxBOy1naP3K14R2eplqdhUp1qK1R4dLi38MMb2Egk7744MZO1/V5jsinDxmLrQONffkjeHZWpSolhlqVFapCsAsOQJ+LvDqn++eFMXLMWnOdF9E1gOibNxTLVVUak8BAuV+IDbfeDiU9rtAQiFx4FCdoe0WWWk1AA1HK2QIQpO4liIiQLiYwxHC54BGyz1ha6+IUxU7TZxQhNPQCLlnLRtGhRAIjrh0QR0G2QO6rP1QNScx39PJUHBs+ajd9VqBPDpY1NKedgDtJ39Md/VxYdpijaTrfz+kUMNWTal07T+KsRA1amAXUwL7DdZj0OKbsWHRhoFH54KfHgWDFB8hJaTdgjT3PoqPKdtafdaUDO9NPEkaYEnxFj5QIwqHBpTuKZHiJ3FrqHMgrbgXFoq1K+YrUkpVRFKjINQbTqi24NgT8XLbEx8dvc+IEk71r9Uy+WIYdkR3HG9/NbZqigp+OVNNwVLGJ1gBiALkQdiOWK2f/Ln+b2l5p2zNY1x1y0e7QojQlWtlWcQRYyBMwCJkbGQfbGCKc+ttFqIk4eyNSAl+d4QO+RQTpWpIn+e3sCZwSV47PeHD3KmNb2neLT55U0XKOoUGJgGeR02I+dr+ZwlkyvLudKnFqMvAff+194cxWuAbEkWPr+O2CEaBa1LbPJVk42gL+d/2o0f/qmZud06/wDpp54ZZ+0LWUld5oOXGqfCRYdZ5nEaVtNXXADQ7qfocNJRCjFGpNUCxt8REMOYth2MZ2NcDWirMxIbYcAQ4C/Lgt1lqyqYNySY5gTPlcYLiQOpQQ0Nic4fLVFSa2EGJIjVfaNW5wdnZ3XHspR3F6NSmw7sQ3eG4I2uLjnaLeeGgGOYM+y1I0dRrzW3H8sZy9UESDEGwJPXyJxOccrgANyEz0W5rWyNdsQPpXH1WuXrsDTUMhYq0gCfEjKVG9vjO+D0Opto22812YDr6qgU7ygDKBM+GD0NoIww39gvipr6zmlyTtRV00wwPw6G+akg/WMajAbI0+CPigXM8QqCsRVo06y/xeE/O/4hvfFWZpbJlKndFOsprwXRTos7mFVifn5ed5x53GM/ymvlr0AzPIY34Ev7HZ5Epsg+EVW0z0NVlv8A5gffFJ0efCg93tr9l5pxMPSD4juCPsD72E04TnRTzFagNgwZR0Vo/MsP6cIF/wD6PN/1V0jOdd0R2prrl6VSqohqg0lhybSSrEfL8MCwgLszTtSPhGvmIZejdQPcBcZ7QtUqOK1Qr9r4dUR8EAzHKCPbyw/hcoaWN4fdJdMRMjnBZtW3z6IXiBZ6VN2uS7S0zJ5/X8cFboUm8HqwaXVuxGa1ZbhtTp3tE/IkL9FwjOMsrT315p3DnNA9vgfI191S9u1P7lUZd00sPkYP0Jx2ZgewhLg0VyejmdGeRf8Aym1uBHPSefOym3mcAy9jNx0C6w9pXb5WQ4WGDCQxsRsGE7iFE4BCQITR2KqTRtc0Eijf20PekfA83RVHpV472R3bFZYrYFQ2+4NvPHH6xupTiwtOoWlNKa5hRVphVJ+IiYEEqt7EHbzMdMaIeTZcfBMPw4aMzde/5svnD+FUP3iplnBOnx028QJS0LyvFQGw5ez78uVrhsfgSxjOSxvr6aonM9llWZJhtQ0gR8IkDzUkc8DjLXE91H4P5Spe4PbexNeHFE5DgSUaRq0HlSisNSKTdZIJjyAtGO2QSE0IrcAF54z2YqtWqZpammoF3WVJAAFrkRpHnJG2N5c4BWWMJdQ3QlXh2bUMxqhygMkyxNgJCtaYj25YC6UhwZz+39ohc4UsOKZnMI9NlZC2nSBuCZ1agNp9dsbjw1sMmbY6+3lRQHy9rKRv/aN4Xx6sxGtJUAkH73hsIjmRM40BY12Wszgbboj+G8Xa5qUiHmYF/Fq1aRzvj69gEYP467UqrgfFBXDEA+Excc/7OCVSEQuU/tDyJbiFchJnRf8A9tMGZsiNql0/s9mNWWpg/Eo0kelh9L4m4kEWCjY1mWd3fr5r4+UnUJJUsCVvG8nbrj6I/wCEA+HquRS14hBcLAOYJmQFaLRueY5G0f74LK//AAsBRnSZoS3vH3TWpmQPSb4HE00htjJWy2cedsGpYOrUq4lUjMKvM+JfTY/7eZx2z1ThyWesqJzPqhO2OXJpa2eNLLA23IufPb2xhgBkpBhLmvsclj2ezyNoAkKjMsnm1nYjytF+mA56cA46b/f+lXxUbic51LgD4DakZkeJqtJHEkE6fCC0EWgwLbYZZMxkLC81/Skzsd1zq5rnfHYenVi4DVFHpqkflhkjQJqRueBrvmy37K8Rnh7A/wAGlvY6T+BxYlGcMk5hQ8E7q8S5nf7pxTpBqZBbcE6eUnn7AYg4s1PVbheuwpbsRdoLsZkhrai3IvAneWkX8pn+nDhe9uEGUa3S8p0nh+p6XIGxAI8P4r0TnL0gOJVJ3ekrD+hr/wDfibhRmhkjPFWnOrKU87TUO8ybqLkQbCeYkwfInAsJKMwH0W8G8MnBdoNfZcY4xXJdzuyloAnw8pgj1kR12w50eAxoHd823W+msO39Myj+0i+8HTfxpKhH7vEGQ8jpveB0I+oOGNiowIMZv+vFX37Pa0cNqP8A+hnFaP5SqT9WPt54UxegvkR7p3o8ZnFnMEel+66lnEFXL1APEHQkD1Ej8sYa3Rzbvf6Wg3saXLcllkNddUHUjjV5gSPlBb2+WFRIS2iizQGMtdehVVwbLHuacqpAUSBMmQN+UzafLC+DIdmYqEsgeNSbPzxQNfJU6ukgaTGoDqZjpyZgfSBztiEG3g7FLzggDu+fZJ+0udjuqkQHpCzD+JGBGqf8QHzwwwO6tvMaJjCubTmk8fcfwiWz4p5ulVFNm72munSJgeIaiCPFAA2JPhjph2LtwEHh9knICzM3v/hUnEKhD6t1BpmPOXVvoF98caKdVbg6+R+/opr2h1DiHD7hY9nK5qZVQkQneUjO/wBm5VI+Wk444kPB+aqmOy7td38pktaQtM7xpPT+JR9UJ+YwVgpoHefnqsEhsljuKSVcxpYgsJfl1BUCP+k+2EZQ53aGlEe38LuIprhQrf3J9ik/HYKUaiiHVwY6gWIjr4PZsVeiw10jozs5vqP7U/HHI1rhwPuERkK4OtRyLAegt8on6YXALXOafm34TLDbCUfmKsd2w2sem3P2JwIOohbiFiky7PFg3QEmYsJmB9BhmwbXTeqkO2gLZyqQTcJz/kXHWu0W21SpuyudAqFNYMgWggzgWLFkFUekoC6njgqXVDn5YViHYI5FR2HVA5qqEzW8a6RI2glWH1iOfIYxM8taK+fKR42Eg0vAbxOGO4MDaZ5ev64TZjHxudm8vwmQ46L8c2QElhCgajeSRG2LTTm1CJ1QJdQ1KX/tCSoaK16DEVKQLCNysXjrETHMTgEU1vLXKYWnZc14zxmrWXLl3LBbC/XmepvE4dyAG1qI1I0qwy5NHJhyAzLUB0m+6kRifHAcQ7IN79E9jZ8lEGtKsJ3wulTrBlIhVAYqCRp1yfDHUyfWcHjEZgIk1okf14+6iRSSPOa1A8Ymm2ZoEknUSG2O2oEjqQV+uNNcGxta0UPL3T7pT1YBWfYdvs6ij7xX5VBI/wCoj649BEbgA5f37KG89Xig7w/CdcHza16YqI1gWUjriP0gaLSB3L2GCmFr32YzdOnmGerUCaAZLbQYAM/4jHzGN4aR74XMA4pDp+JjekYpTp2T6E8fr6o3tRm+4zmVqnbUUc/yvY/kflhPD9mZzV1wtl96sqIlWUzHw9AepHl54jgmGbwP3WSdj9VB9p+w5ZmqUdFNdJLAsfiBJMeRWPKZxUgnyOp3A19E2/EibDPjeLcdtPA+4XOMnUcJUDXVfDBFxMyI9yOhBxTfYOqgQvaLLeI8+CuP2bKGo8ToqDoKqyE8yNYt1uo+mF8Yyw4eKa6OlyyMceYXROyGr93QMZYAqf6GK6T6RGEcOQ6UycHBpB+nP6pjGgZ+wKHLx/Kgcy/cViumwYpPQTpt629sLys7ZAKYkGaFslaCvDStvFHdms5UKppErI1SZETAjoQZPywq+ocVQ2VCSOHqrvWqH8r5xuiaVR6oaEpwBPPXsB6Ex8hhx1BxaO8/PmymucMhvcn2/tI+M5ou4pONShH8j4pJM/MemnH0Wkdjn+VuCNhOupP8I/srXVqOWXd6NXduS7wfcAeYwSCSpC0/8kTFR051bV5qr43XAp1CABpqKvyYoZ+nucHDrkZptp9CCpWJgIic4HhmHi3+km4Hn2pZjOUVUE953i8h40pM1/OT7YHKS1oPzS/wmo6kYCT81Rf75USirhgSpMsbnSBaf5hecHhLXHXax66fhLT6ObX18x9rS7iRY5nLkLIqhS/kYuV6As3/AExgWKbkEhbw/J/KNKczQDw/H8JZxh9Iqi5ajWVhy8Lwv1M4Y6JceuZfEEfdJ47tQn6L3wzOKEqszKsSATHS/qThnGQubiOyN0PBPaWgk7Ijh2fpVEGmoGNMA6YgkAmdwLS2EnROaRmTbHAtJG5v+0+4Hm1EbMZJAkcj1Ez5x1xoE6rbgDrVIbjqaq7tpN9PIn+EcxjIeiNOix0nL8QYAW1GJsINxjUjbaqkjzJhL7vbQqtWv9q2qwMaT5fpgEYolRC1umU6oPjtQd/SQEFjTqDTb+IqAT0EzfyOMyRgj6hNYYm74JTxGuWalqtBBMb2PIfLEF73RyZnC/cqxFA2nFvy09yNRVWVBYGTvbz8sFb0hK2OtNKSErXONO0pHVaepBpgyLfoJ6jFTBdprXE78Ug4am1y7N9j6jDuwQqqXIaCQImFgXN4FvXFtzMoGqXY8OJHJNM/l1REp6m+2qbXsVZSyyPJjv0OJc0kkcgmbyKf6Sp0RNVQB9kY/FWo5xFpwaYp+JTAlp69QvLzwhE5sJEjhd/L8e/uKWwGFM8bg01R91I9os6K2cZwugOkRM3UETIHSPbFFs4mGYIuKwbsNQJu0D2MzGmpVTm1NWX/ABU4t6n8sehwv7BfzgoGMFmxwT2mVooFUDQKlj6kz9CThPFM7J7l6PByhrGngQl3GG0DMhohlXTeLhx72O3lPLC+C7D9Ebptsr4GOfRA0B8a/CO4nVbNcLo1ySzoTqPOUYifYYTJy4knmk8OS6Ijium5SqO7DiD4AdXURPy/1wnjmBspNd6xG7MEIMzqQ7MvPpHP19MJue4lPMZtwK5IvBCmbYTpAequqx1CZXwm3wg49SxpfE1/MKRgy39YYbrlpt3eSZfssdqOYrL8T6CseSlYME7C9hG+/TkrOyhttkpZyv0K6pwGt8a2s78+Rhj9WxAwMlBkZ3AcL/8A1NfYKjOytb3pc97e0z3tRgDGsXHKQLz5zhqRhLiU/g5QGNblu9PP+6R/ZJScpNOxJYWFwdwT7/TE3Gj/AC5m61VrjyLynh8pA9o9b03pq0HTqgmCdLExteLbRtvh9zhnaQNCB7fdKyN0JHCvwkzZ5WWm3h1NSUgNuQQQY9IHyJ64DG0gub3rkJIeDw2WPYTM/aMtQiHWRBuNxMRfcHlEE426mua4cCqWLBcPDu+6ve1NSMsSxPwBmEbgFTAPIyo+mG4o6JBN62Pwob2gxknbUeYU1UosucXxEF6VNgxvOlWVrdPDHlHngWJByitDZTEb4urYRqKI7+600ySGopV2GpmAPdkj4dZnfo1xgkbuwXd33CxMOy0HgT6ivshuzitRyVJs2e7dGqU1NQhQVDa0Ek2ELAn7uCztt5B2KE1r3gACykOfqVK1aoab5Fe+AVu9ziH4TIMKPCZAtLbY1ho44sri4kjuWnwTOaQWmvBMo7gGkKlKnVZlIPed5TcnmsKDFuUny6M4jEOmd2gK9fdYwMHVWwG757fT+0woZ+pdK6KIIValM6kdjyAkXt/FHywi1mSxensi11YOcUeCdtxHJ0KS1W1VATyXUwJBnfYQN8EAvRAzcV8zucGs6YK8j5RhY1aaYLba/dsKBGaSpTBYgDVpE6SDueliPbDlWCE9gnh0Lo3fLX7tTQbQjmCJVTb4he5PTVBwuDzU/B11tDkVghPe0z4A0TqPxGxA1MeVja2/njoFtI+qrMgY1riBv/aK4lSRqbMw8Tk6ZuFvO457x8sebx7xG4tqz8KLhnva8NB0G/eiOzVKUAa4uOf0O2B4YZ3U4aHT5wQ+kHZX237Jxkq6ldK8oPluRb2xTwlsjyclMkBzW5KqmWLd6CLT/flznHpC9nVtNqe4uEp5KZ4nRNWhI1CHFRZ3Egi/JZLCwj5YmTftJBsXXrSsyU/DEccpHl/SV8VJSpSgWPhIG0kA/jOJ0lOvuSvQc2SR7OdJdQoK1aHuA1uXL/XFHoxgkY4Hx916LFwtmaGvQ+UyRpZ2maakoGjfkRcT749KymsA8QvIdIYF4neyNpI0I8k0ztF4qoNkJI5yItHyOJ+MxLQ8NrdM4JpbG1jxVflGZZ1NdNSq6uIKsJBBA39sKR6mle6ZYW9Gur/iQfWvYrXi2QOVpihlzFB2LqGuRrJ1L1OmfmB1wjjLbKA7kpnQ5bLGXNbf8plXz9Slw+lBhhpR430gEEj6e+PsTUjWPvfTyRMHDGMW6Nw04fWkT2MqmpRdSNQ1sI6hjMz08X44Vezt6DdOdIgMlBGmg9FNcYyrUc061H1AtqHmrSBby2/pB549JhHh+HocNPJeUxJa3pFkgGhy/gpR2Yr9zxOdpLKf6ltMbi5xp7bjtGxfYxjhtr7rovAqLVP3ylUISCDaDCuDfe/hg4gOwoc5wBqiT/8AYUVWc/IIpQL09WlLeMUA+X7r+HREixJUkKfOVAP9QONMIbG0cB9jp6JyIZpiXbnXzGo+hvwWfYmmadOtTYjwvqHoQPzB9sJ4mM59KQMS3/Ia4r7x7MUgorEkBCSukTJj4COjeJfWMOREGNqDMXtYW+a51lqTAZYGBpRyZ5AEHf0bbnjJID399fPRBidTh4rPhGYWnUpGQfGFMfdYxz5+I/TGnC7+bKxLTWEn6LpeZrmrl6lNmATQ6gkQyx4SxJMESCQfLDYdUtD5YXnXttpJ2B+685GkKn7vVcAqlNlPPfSbfLURgErtTe1rmGZlAaN1rlKQGao00lQZaLXs5B9Y/HBYGNdA7y9QnZ4XdUJOR+y98b47llpd1UeiahhlFXSyqSGglW5i4jzweRpsEJYvDbCmspnKveSmayzUx8SU6VKmY8iqG+318pE5prRcD28b+fVOOG8Do5lMwtTLxTqEsRUb4ql4cFRIPU9SCJvjgkfxKEW9rNaZ8E7J0KEaXdiCLFrT9JE3v0xm73WiL3Wfbfh6rlyacL4pcczJ3n9eR5RgzeaGSNkp4bUJpUyd9C/gMJSDtFNxnshbZbiz084xZWdXEtA5nYj2jFFvJUWxgty7Jz2uzIfI6kMEMCs2jSefythOUUQEph4HtnLgarilWVK1UpmZUkDe4k8vK/1xuMa13FWRIQ4+FrerlTSFSkhZgkNJvAMzbpviZisK3ESkeH1XGTiSQOcN9F+7J5vS5loAaAATBnkQef8Ac4+miELgQNFzpGPQUNwqqtVSgpbzJCzG8beVsGcWxuA9FJax0rg1I+P55kqVNJjVT1IYkXEbczqB9xi3hSDhy7kpM+soCQ8Cz1U0K6VQHYMYg2KwGkRebeXPbCUjWmOmiv7VfDtEjCLr+QhOLZmk9NGA0sjhSJmJU7fy9PniXiIXsNj9rtR7efP6LvQ8bBOTWteuiRmrFZepkx/fph3okkSVzXo30SAta9Bn+EElWm09PK52NvLHoXCikcazTT5/H3TbK0xQMs1mGpp6nl+FsKyQZ3Wp+KbZB4n591kUINNxETa/nt7HEsyCKQt437FVMS7rsBIwjdp9v4VdnKYZF8BeDIixuBty5eWMdKNz5H3zH31XlegJMhewGtteHz4eaEVlSoqVGGggldUAAmAQTf8AhPzg4Wwx67BuHFrh5EV7p+cOfimlo3BGnEivcL12LV6dfMU2iNcggyDcyR5bY4JGudQ4J/pCeOZjC3cDVCftIywR6dUCbQQACZU6gIPUFhiz0a9vbjB10Nei8n0pdsd4hQWYGjiFNyWIJQ29QvXeP7GH2MtpJ5FN9JPuYEcQ0/PJda4Tl2pZ2pTaYekIJ2IUxvzIVo+WIprrSOY9v7T7jeFaf+rj6i/slXHHC0oSQHqPAIAKwEhYBsI22tGFtAw1z+wTzS4u13oc9dTz5nQ96Rdls8uY1pFwqqSBJ8OoTewMnngeLApubktOluQuYdvJNeL1FXL6tIhaiKwK2gyLTabjHcMczKB0H9IDwXvpx3+e6le1+STXTULqPd1SACAZABkSeUTHlgjA/dvckwRxU5wdSXpUxRZiSpkQDIINukWwSQCibVLrjkALaFLqHBXFehmEnUBVrUxaDYjw/Ig+uGGAxTMPNrSpre3FIPFL+znGKfdrT1pI0hpb4RoIk/1aR8xgM0Zzv4LgNPLiiFR2rHvH1kKABR1UYvYtUDs9xyAk3F9ieBgEdg0PDf8AhfTYjOzqe+/n9qa4z3ZqE2gk6nPiqiTZQzfCp5MCxuD4bjHM5d/Pus9SeOvhutOAtladdXcLQYrqBAAG8Npd9RYyTtBIBHXHQwhpzOzfPRKuJLxpQ8Rr7+i6DQZaas1Lv6rG8mnGqTv4UBgCwPQDfC4kOcBoOvPb1TZa0myQB5oLtNkKrUlZKrUWVGOhWJBA6i+uBJicEM+gzDVaZkDwG7fT8KW7P5183ka9Ks2qskhpPigzpmbgyp9hgoPHml8RHkkCM4Wfsaf+EYVeO0URn7QnGbqDRAWfDfr0/DFZpbRCO+OQyB11qsOF0y2SqoLlWMDyaf1xOxLdAVWlcI5wSNCPg8kYvDVpZRVTwtSBJvJkeK8k88KjGNdM0DnSUwj/APIP+p9iv2X4kXqISPDUQggHnYG3KTgDpHx4t7XHbYd1X5pmaDqtjsf5QNMIHqX0FmB8rGfCBckCZ9BjsGIbjLa4URqnJGucxvGvmqdcarrVoHTNgDJbT6b7yOXpg0sQLgW7hS44S19H8+yA47w6qaOVqIwJpklhc61+IKCPMfXDuFd2DHehU3F5TLnpJuD1KdSq9KlYlo0tYglTF+qspH++MBjg8B2um/eD+E1gHtYXcvwfwUBxHMM6V1WmqmlVUuFBLMVOlmMkmDcwOnPAcbGImxtvQjTkN6Hjrr9KQMJMW44DYa+yW5zOAwbajHlhTA3HO0r1UlCMkbrzn80adZHUxqU23Fid+XPptOPWseHi1GxmIJktoOg19/ngqDiBStRWZViwJuCRIttI2i0zvjLrYbSjpi4A8lhx2roy50RYDSd5CifxGIcjBJOX8Cq2Ht+GdR2BVC+bVaKs3w+CTtAPMb38/wALHHekInDDtcDy9l5HoK3Yl7G70frVKXrcSGbqPSEyisyR1EWInpHzwDo+Asa+/wDkPUar0rjGyWJ4OrXC/A6H3XRshQFNVOmG0iRJN/U9T+GEYy0SkhKSuzPNHS1L9vs0rHLkAjWWuZBsBYqRM3GK/ReX9S543Ir55Kd0lhT+le//AKkeui5t2ycpXpsoLN3YPmSCdvPbFZxyv2WJqkgiftbR6Wu5NmO8qZOqonUhmNwHVSCfKRiPK09Y01zTkTh1D2k70R9P4KF4/wAIeoihZaKjm5vBm887wAOQAxiVhDNOfz5yRYpW2c3L8fPG1F9gKZTPZqkRBTUHH+JpT1sDhHGUGMB4/CmXzNlst3H8146K2z1EMGUgFWBkETyP6YBhH5czRxopeQmlzHinBR3gAjXWKog6KAHqt66dKA/znFGGS7Kwxtgm+C6nwPgNCiQ6IurSArHfblO2DtAQ3yuduVI5DMJlama8alDmWqSCJUOGJ8PJtRIA3MY+c4udGQP2ty+NE6+CNgQHPezif4/Cns7w7KUe7qLmfsqpvSMGTJljSMqAB96TcQMbEtkmvn0Q5MI5hym77/yaVNVp0WPe02zIQUwDpcUoC2UoqqsrcCJAg2m+BOffZDVtsTtRVcNv719E1ydZa6kjJNVJEGsdMD/DrAJiSfCGvjUTmnUjb54IVPjGRjqHikuW4HSRmdwtVmI1NmtKyFiAKYXTaJ8Kg74N11khoQ2xGretX4tlqBUd3TD7gKhQeeksb87xfA2Ql0ll58OC5bXOyhOeOcQA7p4LSQBpE2Np32E3xiePOARuNf4XxblGijuGJ+78WzNILHfUlK/dNhc+Y6fzHGotGgLU7s7esO4r8InhVSaKGI8NxGxG4t54BJo42st2R+YrgUxIMER8uuKLncFWDTmtEdnK4SQWEOPw6+wwtiwTCSFrpBnWxBw4L9x5aaK1ZWAdmQmD4mBIUgifhxPwrXueGkaX5KdG7K0cwjBk+5Ys+zWTb4hBHPax98C6WGWYScxXl/Crsl/UMAHDX6IunkO7bVokyfEDuD5Hb5dMcwWGaXZjYc37rLsQZG1dDkj6GX8LFgCTyHIdBP42xUkByGt0q92oAXpKWmlJsEX1A03JHS04UhLxlsXWiQn1JK5HmuMo3FUrR9nUOkgwJDKACeU6oOKTv8TCeS7h3FkgoonjlVkzjhC1MVe72AB5ARc/xLuN8FaIcX0e59XlzEeO/sViUmLHNJ4keqHzrB11wLi8DY9Y6T7TjzkNteAvVzPbHARuNrX3h+TNQaonTJv5gC3zOPVYckMHep2EkjkmLX620en8IXi+QqmkO7aIYCLixsTq6XA9owaYlzaKBj8I2LtM25I/iOXNPKgM2oinEx06eXiHtiVlcHEOR8JNlw0o+ahU3Z2a2UpiR/y0uRN7ctt/XHOmC5uFzHbsrynRTxHjnabZkvyfAno5oVFUH7zxFog7bTviTgcewlgJ4156L1mKZBJC57dHfCrLjVN3ylQIW16ZXQYMggwCdrWnHGNLJcruBSOGc0SNcdlPUOCV62VKZme8V9dMkgkRyJm8yR5Ww/G8RTBzdtEfHOjeHtjGhaQfL7IJqAFCi8XfXP8ASYt0tj1UNh7we71X53jpjJBAOADvf+VdcIacvlmFyKQHsAPyxExIqc/VemwJzYVh7h7JllKwYxzFza0k4C/YIwcCaU83DaVPOVaiLFSrdz1hRHpt+OIWNcTIGk7bJ7DjsuPgvDZyKJdgxgsIAk+KQPlffAcO6nG+9MSx24AKE4aucqVWrGmgqLIpqKYenBMlNRYGSRdgMXcOMO5u5H0KE+PqhlkNXroQmeZ4nxd3BdDlkWJKCiQAeZLsWPP4b2IjB5WjJcWp7/nulgYDxPfqPwl/FqdEEjMVKlfvGOkuHch1tYgwIk2Cj9BsimezNseOtfn7rUD2NkDQCb4Vd+SGynYeR3wdI06qaEMxLbwqMyUyD5mPTAji4Yuw53a46Hf6C01iw2OW2N+h1o+F6eBVNwWjma+XFKplRRbUQalZiXcCST9mJS4/wkERO5dY4AZnE15LkeL7R60urgBt4GqTDOUaOVVUq1nBOyIdVusNJiLThSadp0cNOH8oEr4ngBrQKS4dpaFSmSzHUjHTKLPK/mDIEj9cELwdkJzC081A9quL1Mwyl1VTTaF0ndbWmBztsNjg5yNaHsNrOQ9W54Grd/A8VU9leLzll1kykFfW1p8xcT54zJTya4rb4ywC+IQHbLMlOIcPzK/A7FAw5qxEfKG59MKYZzn5ncOHdWhB+qDJ/rITKpw/MKzhaihdblRoBgFiRf0OPpgC8mlmM20Km4twFtOlWk/w+k/pijkDhaaZichAKnqlNsvWCN8V5I6NtHzBwNsZtzTsVVwjxMxzU24JkpWq9amQoBi0nTY2A5SNsYwsjWx0NwUniZWPcC3hp5Kr4hTJorpUE238/XCfSUIlYDyPvolMO+n1aDoK4UB9wBf+7YzhpBWWqpPhwJ0RmWOGkN4XuiAfCdjII6g/74UfTXgc0CXmuY8R/Z7rMiroRLCRqaVkeVtQ9hik5xJpotICUt7R4KY4g9SV1k6k8N9xB2+RnFDBxMET2gVYPtSqdMtbmgxDNnV9j91srGNN/FPuf98eTIG/JWsU5rInMvcKk7E53TXT+ZTP9/LHqQ3NCCvORstxRPE6UPVpuLGSDtJElD7gTyxsattXnRieAEckpzqtWyqBFZmYSABO41fSMKYgBptR4H017TxH3TLguZbL5ehlyD3rVdLA8lCu6/I6dx+WEsa39XAI27aa99hTIGfp8Q5546+myZVMzVZwD4dPnuSN+mxwTCf+NRRHNI/MhSf+QNoiOPfmVTcMzINJSedrAm/TCOLjyYtw7/5T2Ff1kTXDimVdLY1IEy0qF4hS00FH3a1YD01DHp8I/O4u5tafReJ6Qi6tjW8nPHqqHs1XH7pREiQG58tTDErHaYheg6MF4Np+bla5LjVJHfU9ydKqAWYx5KCd8AkukWH9xKR9seI93X1pqOtCpIEimQLswnUsSL7YSdhA+TO+q8DZ8DoPVUcPi4mtLN3Xz/tKadQV6JVnq11YWp5cLJaQQZOk+UlhtHPDsfR+HhI013+b+y3LiRI0FravhevpXzmqhOGUBTpDL/ZoALAaZPV9XiY+uBSgjv8AnmproesqzS8ZmtRp/YLUYtUDE31JbdWN9IPy9cahY9gzV7+iJGxgGQfypbjK1GpNTy7laiBgqBQyq1iYf+FjIgnTa4m+NkHUu1HKr9rRy+MAMbo7ndX3UaH9oTK5ulQpdx+7vWIM66gBYteQrN8MbgiOnrMGKaHGQb+SqDAPd282vM6nx+FWuSZhRD6TTgQsuszyHiPsMYwkcsrzLI6h+fspsoLJKi7am+0WbGv/AMVmVVVN0prLT0Zj4QduUcsfNYWSGaFnWOPF2w7htp4fVcxGKoZYW6d/zVfsg+XzVFqWXgqwYEkeLvVEqSSPigC/Q4HmnjlDptL4cPokRI4yWeK51xSl8SmxA/sbDFYFU8MQXFh2cKW3ZHMgh6bNbSGgjn/L6D8cHG1pFr3Obld8pG9q8w7cNy7L8VHMT5gjVt1Gq/kBjGU5jyXzOIKveH5lqlNHZYLKCRtE8owm5xJtcADRSp6ldqjSo8NgD63JxbblA1XHsdoOKje11JjXFXUCukKF5iDM/OcCcC0gqv0U9uYgIqrx1qLZN5+zeVqj/Lf5QflOJ7ezI9qCcOTO9n1V736kEfMHkeYwctzR6KfnDJKK91UBW4xPTLXEGwl6jSYweOS9Cm8weFnnio8TTCkPbcwD033GMzgaFDc2wCpDj/a2nRatTOsEOCQBeHAaxn+bFDDGNzGvPD7KXKx4cQ1c+zOeFem9U2Y1CSvQHa/OxHtihg3ky1wKo4oF/RLf/wAZ/j7hN8tk2FzfRpYc5Eg748ZJKCK5ojpHvADjdJtmeHVcmErhA15WGtDSRPPY49JhcU2mxE8AgRWCa3W/C+JtxBmNQBGRLaecdZE7YtSYQQjQ7lIRf+QSYdtNYDx3Kb/s/pkadRJIUrBi0GDy8sQMQ92csPAqkA10Ykbx180xz3AKb5pKxLBlJaBEErTdVm3Rz7DA2OIgI5H8JHEOPXtHMH0/tAV3Eg/eAOPTgcF48p52dINBh91z9b4810szLic3Ovx9l6noh9wAciR9/um63XC27VU2Khe2OaSnppC7szMEkAksQAL2uQcWejJWtjLnnu8rXnemMLJJI1sY5m+WyV8C7UUEpKKyVNJawp+IyTIUxcSQTIkmAOowHGASS9Yw8KTvRwfBhzC7ndo/N9qsl391SjUAuakUmCm9wfEZjaJHOOc2aLFZv8bqHh+U/GYQ3tjVYrxGvXqqcvk6lTLgjU7OUQrIkqGUM6joIn0tjjYsOxpDxmduf62C4ZJs2YGh4fCqCvlqTU9CUVRCwZqfiVdQIM2sCImI5Y03FF5GoF7C9VhzA0UNe9fuN5dmVe7pozi32hgBHkEzBIEgbeW+2CF7myjNdV6rUb25Te3inXC+FUqKCylmESdjMmBqNxJMDDLpHOblOyHbQbahRwdVqaq1YveWEAA2gAXtf06Y7J0vCwiBtB3ADU/PFI/oLf1j3XzSftbwKpCHIrTRub1HPh6FQQ3i8+UCBNwn+kgac5bry/hU3dIylmTNoflIZMlnEyU1atSpmL6VBSC8yqyRLKGAOpo36Rh1kMBsyNB09OS5FKwbGypPtF+zziVak9atWSowl+7VyYJuQkgKDPQXwCFrWNDGighG7tIP2R8SFPOd050isIWeVRQYkealx7YW6QjzRg8vuuFt6pj25yujMOQbM0728XS9xf64HhX5m0dwiwyeYU7T4glHNEhA4JQLJIIEkggDrIEeXOcPNFWOa45mR18yT7Jzx3hdWrTqLSVtBq0yV5Gxn2bp5+WPjIGUSumrtdM4fQikg6KMIAL4mzaOoZ1my6FQFYgA/hi2wB26+xA6t5CneJZNhTqyAI0+ZieZ63x2bVpKcwEv+ZjfFTXHa/2OXExpqn6r/wDycTXD/ISqM7S3E2OI+66l2YqlsuisCCoC35wLEeRGO5Ht7QUXFlrpXVxTldsJcwtLB1nHAtgkITieTDKOnMdR/f4Y089nVbbIdlP18hRqViYWAq/w/dEWPSJxQwc1Q6bglIYhtv7ROoUbV7KOczVEoKdVwF0ctyfDaI0yeV8MsxGQGRvinsHRgkhedHD1BVBw3hFV1JCrpVVBk3Om0xfnjycmHdIS4afyu5g3Qpn2/DUsgIgshpjaxuF/A4r4aLM9rHcvZCi1eKUX+z2rFcKbavCfmCMe3xPaivuBXl5mFsmU8yPsqvgbd1WZTydv+rxf/LHlscKnJ50V6bo13WYJndp5GlU5sgVFPI/mCPxOFb7Lx3A+RQsQO1G7kSPMFRs6kpKp1MAJAvETv0t1x6mWdkAc6TT7+A4rykWGkmdTBft5p72erBRVDMqhhaWAuLc8eZ6SxTcSQWNIocR33ovS9H4KTDghxuzeiVZjtfULhaYp0kYfFWbSweTK6flMmJxkQvDM3BU35WOo/PoledylLMVyazI9YQoK0i8geJdvCB4pF58sLvEzGFzb8AsExvPC+9RfaSllaYqKmbzjV5MowXuwRNmBIIjbcsOmGcNPNK3/ACMLR3/3foFiaJkJyh1nu1/hF9k+z1df3eo9Pvqa1DV0jSxUwPCZMCTpJHqd8HkLTYJQQwgi/ZdI/wCN1KLu3eU4qAMQaZ1AixE6iLRAHnPlgbMOAw9Wd+O6cZg5pe0Kyg7nT4V6rrm8yfAWy4R48QH2gMS0ETbzAHrgWHwcUEmcnM7v+3ig41kIYWsdZ7tlr2h45TyxC94tSoYLIDBgbbCFmdiRvh8R5z2zQSWcxR9hovv+fZLeGcaNdgihtTsPAWZojYwXKiImRHLAJw0kiJx0+b8FZw2DdFhRiMQKJ2HsNeK24rls54qSIYHiLl0nlAA1dZ9h1xBIw8Exe4gP8dddPVbb+nfTpK8NeH01T7gXB6dOl9oxr1b62gxPMBBYDz3O+LsT+zQd6qZMxsjy7KAPL0SzM8Wraz4IVSbMjao6bgBo5+YwlI+WV+hIrw9Vzq42js8V9XiUrTcSutu7ZZmCVYg+dwB88EgkBYTmzUavb4NUMMcJC0iqC4l2jpdxxAVkgBqi1gByIYF1/wA2r3w3MMzCDyX1W35wVd2pTvBUbmrR/Ty+USfbEXCvyvrgUvC+pPFQD1ytcMTsV33E26eZvi0NgU5JI51MOy6Jwo1Glk0zUemWDEkCmoIIET4vznAJnCqXCKXQKFPwj0wuF8v2VohkplR4JkfPni6CGg1yQZMznjNz1WHanNKtFkMAvYdSZG398sArsm0/Cf8A1DKC5xxxQcup6VB+n54n5j1pHcrGKNTNJXUeCcWpOKdNG8QpIWHQf2DhyPW6XncW3tZjxJ/tPUfpibOMshW4iC3ReHwJFC+supSMaqxS+2NrnGUzea/4jWpOdNFHdIRRYModH6kkFp5TOGo2sZHY34paWQl+qaHKk0e/p6oLgnV4WGlyrAqVmCR1vA5bMZhls8k1gv3gO7/Yp3wdYDryIaPkf1nEUaAhdk3S7t+2rIn1pf8AcuKGCd/6hq+wzbmaO9QHB6DLW1DmwiDfkcewEzTGAVF6Vwzv1T6535p4/HVrVi1Ck7HVBBgGbX9LxiPjMHbgS4DRFw2Kdgx1Tm3euneneb4yz0HV1Wm4QhR3gLtPQDlvhYYcRHMTei6cYcQ4BrCBY9PnNJez3BmfO031uKFNb0TABqAWJC7ifFBG98ZEeQdY4b62e/vVHO4nkAhv2gZAtXWnTdkCS0RplmmGV1uI26eHBWT9eLaRQ8bv8Kjg8KJxnDtuGo+tjXv4hadlqGthIUObOQsr56THMQYPTCg/wNIedB8170hPgXxSOPPU8vp48eKPo8N+1LVGWCwCorMvdIJktYamMzC3mPXA3l8hBbYHO/vt6rLcOB+6074tw3IzRmjSr1alQKlRqeoamuCzARsLavuwCSMFDDW6y51nUUkmZ7aCpRf91oNUdX7sg0yVBBAIgeZFjG/lGO/poxq52nl6ldz2pDiNXM5muVKMugQ5IIFMzBEHmP02w/H1UbKaCfnBfDCz4l+VlV5D+T4KwfitSjQSgK/fmJ1lGRiJsLnaR52GPP4jFzxODiAPVVcN0Uw/v4d4+1qUo8PotXdnqVdQaXuSWJ5TAGkC2/TB4sTPI3M+hfcvh0dF1tRakb3/AFqr7sVwE0n/AHgBVVgQo8RbST4SdR5jkDzw5H2GFoG/mlekcS6V5bIbI5HTy4FNe2GZqdyadIMajsFimQKkbnSWiDA39cTP05GJAe0Frr1rY9+6QJJZbTqh/wD/AElHh+VUZhiaoMFAyvUJJJvDRZYkk8sNMgcy2t0HNczFwGZacZ4kuZyP71lQKh0yJ8LQDDKejLe3keuAukLXZCdddUSIW4BT7UnNJdJ8O58Qsf8AQztjz8c0jXlrTuqDWAON7qU/aTlAVo1og6pPoYHsCZ85OPQYOR5iDZN/hSnVNMlcD/X3TJ9NR6Z3StTX5yo/v3xJfbdOI+ykPaWSUVzapktWY0yIkrJIAJB8h9PLHpGG2Um5N7XTex6SIvNpNrnbl6YWnqwFu7VyuB0vkHmeO0ctQ8UygWEA8Rna3KcVHO1srbISdFzni2Yau37yebjnYCTAvseWBucLATmGvOAt80/2J/xT7jCjx/lVDFZSWZtlS8D4GiVaZovVCvTIZ7HVBBEHTaYPvjXW9Vq1S8VGJmU7Stq5aq6pwsDCM0tnM9BYwNFBe2UkTGBl/ZzALel0v2WMtBx9BLndRXzxQ0U5xThaf8QpuQZddwf4ksJ+TD2HTFHBm2PYfnykJzGuFla5d371abtKRZQABz3AF9sdl0OXgm2sZ1eYDVb8Ms5HLxYlj9xHisSpL21qk5FgpUNKxqMCxG+GsET1zaQmSGN+Zu4UhwjhtfNECnWVF5kOTCiJKoIH16Y9R+qYxlVZWMS/rJOsLKtHZRcplm0Uu8ruTDOPFJiYBELMDlyk4RnxGe3SV+EuYHPcK04I2rnKRBKiKo1KodtI8oKhvFMx/YESfpPthwBIGtgD77/KTsGAEYIbv4rTgdVkraH7sVCB4EMtJnlynrgBdL0k8yNLq5mwPprqmZnQsjDDvyGvz60sePtVrIEZpFEyxJAJsbmY/hkEjmDiph+jXRnNno+CbwLo4HF7xqdu6+9F8GzCIFTK0Ndc0pJLaFIFxJNib2iSREkDbGKwjXUA7xrj6+6UxWJfLKXPNtB010F8vLgtqGZzjUu9qqtDXNjT1Oqg2LKGBI5wGBHnjkGFgdWQWB32L+dyA6RpYTt9UvqZMayzmaFWsWGXVAFGlQBW8K95JKyIfwll84bmLmNN7+aDAzrTvois32mNHStAQNIRiRKU7CDqETAOx2xNzuc7M7yNeeiofp4YzlmsDcGjr3a/ZPez+QpsGq5lkq1QSSQAFAFg0D4rRc8iMUQ6Ro1Pkg4iYF3VwNyg+ZTrh+WV2bUoiI0lFFmHwxvpIgxgVBxsoUh6toDfOzw/CG49wzLImpsuCCd1tBO0wR4ZgfPGxEwtJOlIQx+JjIDSddPDzUyvaWqkFiGUkWKjnyHP/bC0UzrpyyzQ+KR8T4rUrVu81upmRpYiAP4RHKYPPbyMlL3cEQAAUkGdzLNXK+Hu2UyCqyCZJnn4iZvzJ64PG+xqqnRjy6TqqGUg3pv4lUn7Ja7UjVy1Q+B5akD5WcfMGflhTERdtr/olMVhHQAnkaTdsj3a1lIOlD4Okbi3MAQcTeoZG95I8PdfOnNNLfqk/HcmtejosSUbTO4I6HlNvbGMLi+w1rhsatcbGXOolJso+rLZcrbSdPoQTY+UMPbHMWAJXEbFT+lIHRSNzGyQCSOfH1SerwM99CWjMN6hHQEEGdhEes4rMmDoWvby9V8W2Gu5/wBLovZnhqUhCjzN/wA8LgkmytJ81EHmfc43S7a57x7OCs1ZlHhKJpnfwn6b4oyVxR42PaDe6XOKaIKRZiW0x90Gw/s4X1LhSYiBDgSrztj2doUcqO5Vi5gSCWnSNyLifSMckGochiaWY07gmnC8z/4XLN0cKfQ2/PCkjuyChEU5OikMcSprzm1oHRFUhYjrhqA5gW81h2mqDazehwuLZIibhY8eoz3dQbo6t8jY/Uj2xVw7suI8UIbISogFcNIAWZJMCA3M+U4alGoKYY7/ABUpiv2vSlVbuwKkMQSWhfkQDNsKx4N7u0ViVzQNSAkf/Ba+fqd8hfQCTD7USIhVvDk3NuTXscHv9NHtdeq7DNGzVzb+qY0eC5ejUUs1atUBAWmgaYYLJIUGFgQdTXAO+CwYgvsvFDgb+y+bO0ghw+6sOG8KLi6aBNhdIEaREE7JaLYzMwTMLa0Om/8ACy7EBrtPb57IHj3ZhAGNOuUqmOlhN4YeIN0JJPvgEPRcLa0tvIr65529nTv1XjsxwqjlQVUCWMvUYSzf4iTOKZGRvZG3AJg4V8bBl1PHvQfaXK1quaWj+4ivRgMaupVY2aFBJGzCTuSDEc8Ac5sjQdR8+iT652bbbmkXDOD1aOZV69XXWpg6UVyaaFplYIBgAmwO/lbAXRPcK2aeI3/jxpV48JHPEJDYF2Rw/wD53P1JVzlq1R1LKssWAJmFVZvHXbbmCd8YZ1OHjys+/mVOmwzYpdTY+fPRZ8T4TXqKUootNZnUKhliIG1gs/ljrZGOOZl/PqtxSsAp5PdoP705L1QytCjlXRFFR3AWpA3Y2gzsATzwN0RdINPrySf61s//ADsDhe30X3KZHUi0wx0wZ8ILbEAG3hYKYhugvbDvCloFwOcKc7SdvO4ZqOVA1qYq1G1FaQkDYgydrgEeRx1rQN1mZwugbU/w/tNm81mTqzLLlNVi6eFiDAUaRdp3ggW5bYzLlLcpX0MUjySwXSrf+CZesuoOWK3k6gZ66Z0kbjSfrhaOJpNh3p8r1R3RdX+4G/FTo7PASXqt5MFUxAjZhcadhsJO5knt2hFxUzxKkdQWTAEEg6PPwiw+vKTJBxtppbjflcDdeCNyuZ7urQqKsNSYNvMwYYT1KEj54O7UUV6TFQNniy92itM5nxVdibaQwIBOkw3hYEX+EjCz4WSg2bFcF5KRz2ZWgcaSOo5KGDEXDcwf0x5yGs9HiqzP3JB2dZw2Yov8SVAwPIh+Y9bYoY2MODXDikekA5+XPuL17uHkmfAitWvWdbwVEzMHTcDlEz7nBow5sLGO+aoYB6tndp6q64csDBAso2caXaXPsvmhVpKtOl3jsLrGwB6/3vhkl7pCTsnGsyrHinDKwem9VQoPKZgDljUbKTeGjEjwRwV/2fqBqZUcxIHmP9MFOoXMQ3K61hlBpy1Zf/TrAj01Aj6Ymluhb4pHEdk2qWtVAv1A+oxOmrNayF8p5sXiTG55D1OORnLZXSLQmczqTOoX88Ycc77W2jREfvAq0m7sjUotO08iR0kYda/Z44ITmkLjmcq1sx9nUGsF9Y8JUXAHNj4ed+uL+XjSREz5yImXvwHrujqHZ8AgO0gXKqIt5Hpv0x10lDRORdBt/dK++4fLTnJOKbzRzBoUw0MCZRZEwLwxMbG95vidLI9rqOpKpOjigh6tzRtp8+WmPBuPoago0qVWoo3qSSoBkzLGZncseXPGWyNoOkNd3JLPhc0EChpY/wDl4HVVebzLlYpgT6x7YKMZCDx8kvhomh9y7JACZIIOoG+H+tjyZ8wrmrpLQ0EHRG0MsVGplBM2Rm0iOrE2+WF34tl5WndKS4hh7INDnXoPyhuJdtKRXuqNan3hgE0zrCeQY6QxN4IsIx8Oxq8fRL4OBkji79wHDYnfhry1Utkaod7F2gnVCnVbeAd4NiV1ATjeLxmSK2i7+cNVbbjIngsbo4cD8pVfAkq96dBYD7joVBX7x5g3iw5DERmeSQkKXig3JmfRPMH0/Kq2IpIzkkwCTHl0HLFOGEN05qO52lqY4tmkqDvKYPfMQgWdLdSGBMfDNzzw+wdXqdkm4ZydNVP/AL9Vcvl6bmiGLmszlZGuZAIqWgGNQ1bYE596gJlraChuKcEcu/c1qzklTmFVn1NRsJIb4zFxNjqEYG5+UarbWk7KlrZ0kinl1p0k00+4Dt4wTJWkqbBheLWnckzj4wucABoOf8JzD4yCEEuaXHkNB9TqT4ea9dn+0vw0dAZaZAqazpKsZghWUbEC2484xoYMBhDCSUtiMe6eXPIAL5f2qniSirSBZNBboQTHQmAY298KELq5txvLEQUsXJBnbn5G0A8rRNoBx0aLo5KazuYqLDi4SDEFWIbfwkC1gZFukjBmnRUosVMIw4f8PMg/jmuicFrirRUmpMqPD1mBvuNgcAkqJrpAL5jzS2PHbDmHXQgrJ8yi66RBJupgXHLbmMefZh5HESAd6K06WTSjUqRr0VDr7t1J3J0XF/NZAxVfq4ZhpY9VqXLLhM3FpGvcdNVR/s2ofZO0ky/lyA6euDSm3Kdreq6FlljGAuIjHbXyXdnqSiqsADwtsPLFAqtiB2F87TUdY9JP4Y41awRypZ2Xz2krPXHQmsUzME+z4CpmJIAbSQfO/wCUYXLP8o71Dxn+q1+Xj1IqgBk6RJHI9PXCw6Nke7t6fdK/q25czdVlV4/RpeFy4Uncavcx+WGXYSOBu6Yw0cuJY57a0213+nD6qWznHRrJV9d/CYgn2/DyxElEzJCWGgVfhhqMNeB3pjwvMs0quk1HsQBO/wB6cNYW4mEynz/KxLBEO04aJxk+CUVikgfWTJOoCNI8hER/D54P18r7cwnQbc7+b2p4jbG0vaA0d16+aMz9CikvUUs9hFgs8hp5jzIvjjI5C0NZp9dvErUUbpXdjQfX+ktp8Laq0VAq0gvwBCGkz/FNhA5CcK5oxrG4nXny417LGJiFmjYP2T3KUEpppRFVQLACAMZD971QCDWi2WoG2tHOPxtjXWMftosbcbX1KVIGWInnN59/yxtjYv8Aku9o7BQf7Uu0CLS/d6LeN71Iiyfd8ixi3QHrh/CsY7tt2WHuIFKLyWby1TQrUfHJ0RAibwWNRQw1TAbaTvIGGixxFWjMmw4lzlhrlfn/ABquk8IyDoNTodiSGeLkhpSIgC0md/THI2F3713HYqMMDYAOfGx3EndNs1VJaNRMT4Z1THIxfpvgjY2NO31UlznHih3pBlJKCkBclfCY38XiuPW3LGnuDNd1loJ2FJFV4SVkMQGaXQqgqeEX0jWbNc2IPkbY7LJep0R8PE4nKNylvHqwKUWenUoaP+YJY1KqiAKdl+0Y79AJGFRM11hhs+yflwb4hbqruNovgGSzZoEDLLTR3Cs+pKdTuoju0VElXFiNUTa8xjrGNLrd880B5NdlIOM5NaNRxNWihZCSZPeBQXBYH4apKkahaxPrSFO1BSJBGhS7N57vij1UZnNJ6lQ0zp8UmUJIgjTHnYYLy0QwKvVU/COJFsvSVt2Csr3+EwYMm+wBA+7iTiW5X2OOqfjdmZ4IXtFljVUqF2neDveQCDb5c8BtbUWgDqaZsG1D0LRBU6jB1CY/lj1K00UeHU5LoHT59U8/Z7xOsrCiASEcd4GuGVrAnmII+uMy00ElckcXDK7ceqe59P8AxDFZMe3p+fzxHkxJijEbe/3QYIAcxdxO3JS3FKaJXU92VLsNRkgFZhhHWDONxyF8RBO3wK1hMNcb2x8QQrvgGRSjTVEWFHTDAcXalRKVBSNsaC+Wmvzx1fUl3ZyrNQeSN+GHzsrOKHYX7PZkMzrO4Ix81CiOUWpjLsEiWg725fOIwdsBItT8R03TyGjRb5viy1qa0XfxSIuJ0jkY/ExjALWODjwQcQ588ZbWp+aohsvCBpphT4b1BY8vESASenmNsFOKYTQCnR4F7dXHXkFu1EVFUuPUb35j1xKxM8TnFpdsvV4CNscVjQu1K1qdnTUvTApi14v9bH3wIvaK1/Pkmv1IZoTac8J7OCipM6J+Jzd2/QeQA+eDExjUeqUkxYcaHaPLgEyy+TUHUrEiIEgCOuMg8hvx5+fJLSTkjK4L3w3gyDxNJIJ0zaPMQd77+uDSxMmHa+oHHx5rM2OkcKboOPegHGaaq6U1JolvEai92J56T8UWsRjpijLcpaK8Nkm17mmwm6cOaJ1SRy6/P/TCTsGaNFFMt8FlmMlU0zqUc4J+k7TgTMJLWteC6x7bqllk+Gk/GwJ6A7fMc8Hjw1GyER87Ro2wpHt92Iy3cvWo/Z1Euw1Fg45/ESdXOR0NulBiSNk81Ldl+zlGspZiQUILAjcdN/4jIiNhgwaSRSy5wYw2NeHcumUVXSpvoMRYFbfwhSbRjsgO1/PFLN1Fr2a4pSVQAFoJEaoPOBePf9B6kCjaIDV0FmeHrVD1TUIQcpmYIs3UGBA+uMOm6qPM/YIjI87tEk41QqGmztmHOkEkmBI3jwxbpvjzY6Zkklos0JoDivRYLq8ONWgniShOyHDa7y9TWqH4UMz6gH+Lz9DYYvsia3WtUrj8YJ39gU0eqrMvQ7jWjHw93fy8LG3oytHTV5DBxqp26nP2jZc1MkW0EldT6hFuVxvfVbpfBoHakIcrbaCuSHN1KMOk/E6rN/uTPkQPphjM4ahK5Wu0KrOzWYJAMALoBFzpDTLATeJZjHqNsLYsW1rkbDmiWleeMZp0cMpuVBDAcuv99MJDVMcFOZwqjkJEb8/5juQRuVMiPhnlbS0CmfANS1pIgPSaSTN5Dk/IrPlcYJdgFMzgNqUbFOs3VrUqyNp8LWPQkycSsdG1zc3K0GItdI6+OqD7TAPVQ7Qyg9b/AEwnhTuFZ6PkMYdXEH0VvkV2w80KCmQOCL5fcfL5Jeyp8bf/AKzh9WcX+z6qWzbE16sk21R5emDs/ao+NcRkAWeXrsaKEs1ncC52KyR6ThWYnVfBrdBXP7Jd2TpgvVkA78vMY5wC4Nyie29FRlqMKB9q4sALRjrDquN1cLVV2cNqY5eD/wCOIGK/92VdZ/pXQsoLnyAjB2mo7ClybBes3hpo0WWLCr8Aw03ZDdutsgbH1xpDTPBFlecD4rS5525qE5kqSSAFgE2HoOWASk2vUdENAgsb6rz2YYrVSDEkzFp9cGi2XekwDC++CXduKzFVBYn7TmT9wY4w9tw71CcAIWEfN1nw+koRIAEqxMDcgWJ6xOG8ITZ+clPxWrAr3QO4p2FqZI8vCcc3d9UJ+kenJC8VEKpFiYk88NxDgpT9HA8UBmarfajUY007T/jxF6Y/9r9QvRYD/altC9OmDcFkmb/xDEDDgfrG/X2KrTf6yugcNUaAYE49U1RilWf/AOZX9FH0p/qfc42eHzmtN2U/2xciiokwaTyJ323wWD9yzJ/rK5V2qUAWt9nQ+vez74cm2U+HcfX7Kh4Gg/dslYXLz80fC0/+hFg/2lY8c3X+ofQYnt2TqnAotYf8yPlIt6Y0V8Nk67OX0E3Pi38wJxsbKjELwxvvVGl8vTJ3gfhibiB2HDvUeH/YEviaqzfxj8MTmf7AqbjTFYZMYpDZJohhgi+X0HHFxf/Z"/>
          <p:cNvSpPr>
            <a:spLocks noChangeAspect="1" noChangeArrowheads="1"/>
          </p:cNvSpPr>
          <p:nvPr/>
        </p:nvSpPr>
        <p:spPr bwMode="auto">
          <a:xfrm>
            <a:off x="0" y="-136525"/>
            <a:ext cx="40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 name="AutoShape 16" descr="data:image/jpeg;base64,/9j/4AAQSkZJRgABAQAAAQABAAD/2wCEAAkGBxQTEhUUExQWFhUXGRwbGBgYFx0aGhwcHCAeIB8cGxocHCghHBolGxodITEhJSkrLi4uGB8zODMsNygtLisBCgoKDg0OGxAQGy8kICY3NDQ0LDQsLDQ0LDQtNCwvNywsLCwsLCwsLCwsLDQsLCwsLCwsLCwsLCwsLCwsLCwsLP/AABEIAMIBAwMBEQACEQEDEQH/xAAcAAADAQEBAQEBAAAAAAAAAAAEBQYDBwIBAAj/xABGEAACAQIEAwYDBQYEBAUFAQABAhEDIQAEEjEFQVEGEyJhcZEygaEjUrHB0QcUQmKC8HKS4fEVM6KyJENTg8IlNGNz4hb/xAAbAQADAQEBAQEAAAAAAAAAAAADBAUCAQYAB//EADoRAAEEAAQCCQMEAgIBBAMAAAEAAgMRBBIhMUFRBRMiYXGRobHwgcHRFDLh8SMzQlIGJDRikmNygv/aAAwDAQACEQMRAD8AY1xcHqMegK92w6EIDjVKaamNjHv/ALYl9JMtgcmMM6nkLqXY+rqydGOSge1sTmftXjOk25cU8d6KyqwzepxIi0lI70Bx7IReYWQR1EYemNEFBalTLNBf8EYrg9pZmGYOC2UyinyGMkakKTu0FTWW4JTNaqhMBoKnow3t0P64M+QuYtwvaHjmFtxNWRER5JQxI+6RY36QB7YRnBMaDjAHO00QTlUztBkA1Onj6FuvqeeGyS/BvvhRVjGPfmjJ2o0rimhIkxffEsMJ1XwJXPf2jZf7FX0yadRhIuRaZ2+HwXx3CPAY5rvD8LMsZAY7vRfZrN98L7gEHzuIwthGZJnt50U5hjRI8Pum5fTUm90mNrKbx53wcSA+ITjv9fgUaoBtyYc/9cJzFzcRma3XT3B19lPkF2FEpX1pUQsZAYADkVm5t19sanmyyg1x8l6DE4YmDQbhKuzfE3ZqqVHZvhKlmLaT4gd+RtOL2C1BU3o1lh4CMzZFLMrVSA4pqrKYg6g0aRuSCG+UfM2IiJhc8cPtSUw8bG40Q8L9167OZXu6oeY1yCOgJ0meg8f/AEnHncZITORtrv4hWZmxtDoxdnXy5J9nKgKwSIHiMkjY61YEGbMs+gwPDSHr2XxNeal4uOgCEp4koy9XLvM6aoJnbSXj6K/uuHYZhJptRI8jaFMCXvf/ANtfT+EyzKKqoIPhdlab7Hb0sbeePosRmmLaotd78UzM2pQ7gdfOimT0y+XAURdl9ZBP+uKDRbnj5svs8UE9uP7q8/loTs1xsikGa6yLE7S0T5XxkC2d4SXSDmsmbkFCiPJU+S4zTetUoAk1KfxAiIExM7EfW+B7INpiTji6s2q4+tfL8KuOWvloDjS+Xl0J54+XyDrLHPGV8s1Y9cfWvkaIPI41a+XKIlF9MehK90D2isc5S1U3HlPtfCeMZmiIRI3ZZGlW/wCzatqyYH3WYfn+eIkWy8106zLiyeYCeoPtGxMIrEOCnf8AAIqphucaBCCXIPs46Mw9icU4zYB7guu3WeQM0h5W9sbf+5R2js1yR2QURsJwJ+6dw9ZAhe0mTapTUKJIcH5Qf1wvMSG2FnFROkZTd1CcaqGnn8nNpJUz/QPzxTgcH4V7ebb8rRsWCI8OTw09l0zLnwjEqPVq0NlLdtfDQrkKGgAkHmG8LfPSxwsxn+R4OxoortYkj4NwWtlJNQqVdFIK7AggwZ6jGr/yWOR+xR8K25QqDKgGogJJB1KZNrjkOW3XC/6pok6po34prENJZa/cYoaHowzKsxANv7v9MCnnkY4UdDv9EHDRteHXwUkcvprVLwQ5Pufzxe/Sskc2XSiNRzsL0OHkzYZgOuleWiScBoEZ2pTA1DS1trBlgg8rH64Jhuw8i6UTCf4sQ9pNf2qDO8N+2WmZL1Vp90Qp3RiSpaIHhne2GuuGUg7G7+oSeJcP1Ikbpt6L7wEAhyy7sJgkRMSPkW+mPKY5p6xubiL9K+ypykteSDsfnoi+AFu9NN9LIQwWQTEbSeljfnOAdY1suXkfZcxkX+LMvXHcuKqaB4WKOpi4BgGx5i8jrh51NJA3D78c2v2KnGw8F3Fvsf5WlagwJZSNL6WYM0mGU/wwIGp9/TDERP6h7q0oa9/9L7EStMUbSe007dw0vf7LTs/WLU6lNj8LyAxkjYX+ZEeoxV2k04hZxGWg93Ajx32SqlTRaGZp6iXV6kLsYDSpH9WBMIJdl4oPSXayScL9x+VpQzRXjOsG1aiCDyMorfkcBm/aF9AMyr+E8Wd2qKVgrUZBAswFwd7GDj4g2a+cVmMFzSeSb0aiuLb8x0xzdfLUUxjtL5egMdXy/HHy+Q9aMcK+WCVwDYDHFxGLU/ucaXy4Lmu01SJUAC8Dphg9I0NAv0NmEDWAnVfstxaq4LFrR7+WBHHPcDoEYYeOhouh/sqqzRrL0cH3H+mFYV5r/wAibUrHd33VZUtU9QMT5+ziLUNv7EVU2w3N+0IY3S2ltUHR/wAQD+eHcOew3w+665ZcL2cdGP1ww/gVJqnvHej8jsfI4C/dM4Y9mkW+BPFhNBSudpU/3ymHUNJ8MiYMLf1mMEhcTh6CNiDcTPqqaiIthaIVYQEBxmiGRx95CPocFjOV2ZEDc8bmIPM1VOUDEgA09z6QPrGEQRueRRsNmEgAS1H+FuhU/hiVKC2UOpUZB2S1O+L0lZQSsgMD/r6yfpii4AyNJ5++n3U/DkhxChMwSM7WUmZj/tBxfw4DYw0cF6SBo/StI7/dLcuzUeId6q2ak1yDpmLievgmJwrLTZRfEj7hSJ4x+r12Pz7Ko7Ncbq1apLjUsQoUbHePYc8NSxtDQQhdIYdsbQQvqZHu6rA3VjriCD8RtfeI3xAx3+xvgV1kvWtLjvp6AJK2e7vMi4DBjYg8gCbkxsfribkLnF3zW/unJHB8OXu9kzz8DSwAILmQD1BkEf5Zw6HZwXkaODT9Rp91KDc7Gkbix5/0jcnlWekXmKfdgEQBDI0E9dlxYikAGup5c1KniL3W3TfX1QnDVHePYBmpkEgxJFwY6gjDeai1yr4vDtmjB221HelGeq6MzmVI+NFeRMAMoBj/ACnAC7J+3b2RmQtlgdCBoKN8b5+YXrhqhc5kmOxy6qD5qWp/UHCuLJAa4f8Ab3SeAGdr2/8AxvyKrshVZczUViNK92w/9wMrX53QH3wVrQCSP+QHpp7IUJzF7fH3tHU8z/4p02GgEEfX/bHS2gHfNlknWvnzVNqNYMJBBx8HA7L5C8T4iKIBPPljhK4TSmq3bumpICsY8v1OPtVy0tzvblm+CmY8yB+uPivtUnzXa6tMKiyfMmPM7Y6AvqXkdpM1yUf5T+uO6L6kn4Z2Tdjoriqh6KqkRtMz18sAERO69dP061pqIZhzN+Sd1+xOXC6UruKkiA0AecixnTPPA303e0KPp6UntNFfO9XnAclRy6kUaWifiM3MdTfGBi2cAo+KnmxBBkddeiPckuDFsLTu6yQHggNFNRNSqIucMPkbkq0MA2kOY4qtKpUBBOvTER08/TFDBM6yEEHa1881uteD1NTO0EAxY77YZkoClLcQZnEbJnlN2GAvRcNoSEYcCKbUj2gB/fcmBsal/kr/AJgYzC7/ABOHzgjv/wBI8fsqwb4yNHICxziyMdRIjqlfC6cUEU30nTfyOE9iPFb2cm2ap6qbDqp/DDcgzMIQgaKFq3pgjp+GJ7z/AIw75ois0eoHtV4OII3J0U/MEj8IxfgOi9N0b28I5vIn7JvkculWlVpOAQGRwD5EfoMAxAqZjvokcX2ZGSeISXjpbKvTei2kamhYBAMCCPkWHS+KuFhZMSH8FL6UxMmVo5/ZMMtxepVbKsy6i6ujtHNGtt5MMQumMOI5abshYGXNGbSjtJkagzVQqjEMVIIG0xKz0t9B5DEV0kbXakDiqsXaiFeHr+E9zxU5bvmSGUI1xFiyhp/XB8O3MzKeF/lIlzmNytPH56I3sdWFWjVWIGpl0zO4B+uv6YfhOxSrhuFH8ClM0sqSPGL8hJj8hime0AVnO5kbiNSGn0TbOz39JiqjUhXrOhjH/fcYxKxsRpvG/sidFYlxie4jdK+G/wD29JpYmlUBEiCiiormOqkXB8sLPGaJ1+K5gX9XigP+wc3zBVlxjJ06jQzRUW40tuqbyOg7w/5sBjdIJmt/40de+wfUI2HdknDhv+QveezRTN0Q1xoEkeZIP/aPfDIY0xOzca9D/KUkjLpWuYNBfkR+QsF4iaVOuVWNDkxeGm4N9pLLt0PpgAHbDeCI8Uy0bVyqZoqRmBBEaV0kzAJF+d7j0xsDvQtHLxT7FZYGTrYnqR+Qxql2gjqPZnLLtSB9Sf1x9S+panguXH/k0zG0qD+OPqXVuuUpx/y1/wAo/TH1L6yo5OIDvEKstUlWEKCrbg7GenljS1SOzFbYtTKxcM9lBII/hkbE79cdtcpD0Bob46beERGqbE/dJM4HkZyC1ZXzMcVam01EcKxAU6jv5BhN/TlgZhjJ1augngV4XO1Kqx3jIfFOoKpAm0GLeHrzGOdRCdwvszglWa4Y7MppZgoKawTtqJnxM+kqTAiZ5eeHGuAS74mv3TzgvCcxrXvajPTI3BXeLGQb+3PHXSBC/Ssvj5qqy+URLqoB688CLiUZkbW7BeKucIfTp5TMj8MLSzhhqkZrLFpRn8zQNdHeWNIEjTJ0sbX072JscZieS1xA3KN1bnR0Of2RNLtFSZgoDepED64IHE8Fn9NJVr9X43Tvqso3b/aca1uyttw7hqvPDK6vTZkOpS8gjnMfnOFH/u+qw7Ryc0zYYcGrUE7oPLfCR90kYnAdkt5FEPNQX7RKekZep90sp+REfQHFXBu/xj53L0nQr7c9vOij+A1vGDyemR7CfywbFDsg8iFjHM7B7igO29OKSNyDfkR+mKnR5/yEdyg9JtuEHkfdA9nc3Cr/APjqg/JwB+KfXEn/AMnZlyP+iX6LN5mqw4r8U9Y/v648P0gO0CrGFOhavnF1D0Chkd6hQEcjyPucWcG4mIHuS/VFxcBw1RfBeDLlg2hmYvBYsRuAegAH+mDOe7qTl0qko796jcwrd4xOkd1Wq9QdM+EGesT08RxahNwtN8AisgLrPCj7Lbi6uz0mE+B78oUrv7ge+CSAEgonRscfUxnL+7Q+X5C0ogVhVp0wwZAabgi86Fuf75GMJwtIiyHkfc/lTi/q8W2Tk4ew/CcceQfvGXsSGD7TuUZuXVkXfeMZZZy61qEe+rkB5fYpTxDPzVolWHgBUeKYPhIB5yIww1pAcDz+yJI9oke3j/JCJWqNdRfFbxSdibH2sffE6cloa7vpdJzgjgqHJoEoK1NUDBQslehhthO6/TDp0JSLbyDmmHD8xrW+/wCWOLYRYIx1aX5sfL5fAcfL5RvaXLKlA1NFxABUXWSOczHp5YXZiGvNEUiM1cseD8TyeZ/5bVXIt4kafW4+uD6XS2IXlmcDRY5fMoa4pmsEdwSqrJcCxAJtBIEza0YyXNaCSdFjKby8U7y/CGksGIJnxWLH+oiQPfGevAC5SRFxVrVKDVV7ynJMkloHKCSIuOQxsHMLXDotTw+gtM6qjNIBMsIAJEhRytI98fHLei+14rAmkg+zqTCMw8aqFC8mA3HkByxqlxeqOaqtb97p0xDXDJvaBIOkGSTF8dIX1oPOBGbx1O8ICiazEkFpMDSy2sbdcfacl8EEVyqEhKtiJg1FRRO8Agn1knG2tzmmhaLnN30W3Z3ILVdilUOEkNLMwvECbTYn2wtNh5A/elkSXq0+qd1OH0FpMr1UJNlEAkwOQJkzMT5YFk0ou1R29Y7YE+aN4bmO5yzLpAZB4Rus3gW87YV7Te/VZNIlOPaQTUeki8pYKfYmcEE0pNNauENWOT46r63p+IE2gSD525Y63DzklxG60ADQUl2o4t+8BqfhgGVv/ELHcW+ZxSw0Yjjpx1VTCSDBytfK9obW2pcfLT7oTIcbTL6BVZB3cMfGSdJ/lVT168xgkhdICxoTOIx+FmDi12/dXvr6L3xrtJTzFIokmSIJUiLzYne4jbnivhMM9sge7RQMdi4XRFjNSa/vZDcBYBqgY2NMnzlSpFh8x88Lf+QxCTCd4ISXRry2ZWNTOa0pllZPCRLwASL2vPLH53jWHI1ehw47TqW9WoGy+oEeFgZn0w/0W+4w094+660ZcRl5gp/QaUB8hhqPVhHMeylPFFT9TJIa9dWE6grRPIjSflbFbAG8M3usInWuAoFCZ6n8Y57fQfocUSwGK1GwfSM7MSyJx7IO1fX3TrIZCmpNdZ1V1ps97SFIsOW+EmiymscMkrm9/wBytshWDalazIkah0kifUacSWTF7y1w/a6vpwTs0YyB42I+w/KjuO5BNCvRRQxdiW21afvdfCxPyxbYSZMh7vpw+yzjwGPMp/6kn6aorMVSlVab/GdMR0NomIPxfjiVjmkwvLB3/UV7reH00cnXAOJd5lzqIVu8ceKw+Inn6/TDTjtfIeyTFagc0wyq6bd4k+R9OX974yCLRANExp5tCYDKTzjGrC6WkbrYnGlxIs/2roUajU31al3gL682HXHF8tONZTvctUQi7IfeJH1xK/aAVrYqb7L8OMpU0roZNz8YN/pFjiwzs6hV8Q9oYW2bB+lIt6KU6qeGCammQdxMX+X4YzOxpjJSkcYc0uadlVZceEDp/c4QjsjXdLO30Q2Y4RSqamZFLHmeo2+uG4z2EM3aRJmUNZ6S/FpHiIkbmRB9fwxoSButLExy0kXFeBqcwEYxTbU0KTcRt78vTAuss5iqWAJdC529H3WvCOzyUkzCBVcMy6Sw/wDLZDYdDKm/UY6+Qhgc1fPa2SSnaaeqy7T9jqS5UVKCnXThn6lefrAwUg7qeDqoulkClVFqDeqqyf5jHtfBMLJUrXBDxbD1bgVRcIy/cGtTItqkf4GH5GR8sPY0ZngjiPZDwA6yPLyTI0Jy5qUx4uQA2aQBHqTEeWPNhmSaivTYci8rtqPkQfZMuH558zki0DUSJkbgGZgReQR8jirN/iaH7qFHMyXEFrBQv7JfnOy6V6DVEBNQrAUbTMxHuPnjkr6aHDimo2s64Nl0F6/lfuyWWqgMjeB6DhfCBsNI8RvJMn2x8ydxjNp3FYWKKiw21wsLnvavORmalI6NNOsbCmt1uTJ8Wpz4QSQNsaZ2gHc1FkLo3Fq91uLKhW2gGI7tQSAABEtEx63PTfHxBOy1naP3K14R2eplqdhUp1qK1R4dLi38MMb2Egk7744MZO1/V5jsinDxmLrQONffkjeHZWpSolhlqVFapCsAsOQJ+LvDqn++eFMXLMWnOdF9E1gOibNxTLVVUak8BAuV+IDbfeDiU9rtAQiFx4FCdoe0WWWk1AA1HK2QIQpO4liIiQLiYwxHC54BGyz1ha6+IUxU7TZxQhNPQCLlnLRtGhRAIjrh0QR0G2QO6rP1QNScx39PJUHBs+ajd9VqBPDpY1NKedgDtJ39Md/VxYdpijaTrfz+kUMNWTal07T+KsRA1amAXUwL7DdZj0OKbsWHRhoFH54KfHgWDFB8hJaTdgjT3PoqPKdtafdaUDO9NPEkaYEnxFj5QIwqHBpTuKZHiJ3FrqHMgrbgXFoq1K+YrUkpVRFKjINQbTqi24NgT8XLbEx8dvc+IEk71r9Uy+WIYdkR3HG9/NbZqigp+OVNNwVLGJ1gBiALkQdiOWK2f/Ln+b2l5p2zNY1x1y0e7QojQlWtlWcQRYyBMwCJkbGQfbGCKc+ttFqIk4eyNSAl+d4QO+RQTpWpIn+e3sCZwSV47PeHD3KmNb2neLT55U0XKOoUGJgGeR02I+dr+ZwlkyvLudKnFqMvAff+194cxWuAbEkWPr+O2CEaBa1LbPJVk42gL+d/2o0f/qmZud06/wDpp54ZZ+0LWUld5oOXGqfCRYdZ5nEaVtNXXADQ7qfocNJRCjFGpNUCxt8REMOYth2MZ2NcDWirMxIbYcAQ4C/Lgt1lqyqYNySY5gTPlcYLiQOpQQ0Nic4fLVFSa2EGJIjVfaNW5wdnZ3XHspR3F6NSmw7sQ3eG4I2uLjnaLeeGgGOYM+y1I0dRrzW3H8sZy9UESDEGwJPXyJxOccrgANyEz0W5rWyNdsQPpXH1WuXrsDTUMhYq0gCfEjKVG9vjO+D0Opto22812YDr6qgU7ygDKBM+GD0NoIww39gvipr6zmlyTtRV00wwPw6G+akg/WMajAbI0+CPigXM8QqCsRVo06y/xeE/O/4hvfFWZpbJlKndFOsprwXRTos7mFVifn5ed5x53GM/ymvlr0AzPIY34Ev7HZ5Epsg+EVW0z0NVlv8A5gffFJ0efCg93tr9l5pxMPSD4juCPsD72E04TnRTzFagNgwZR0Vo/MsP6cIF/wD6PN/1V0jOdd0R2prrl6VSqohqg0lhybSSrEfL8MCwgLszTtSPhGvmIZejdQPcBcZ7QtUqOK1Qr9r4dUR8EAzHKCPbyw/hcoaWN4fdJdMRMjnBZtW3z6IXiBZ6VN2uS7S0zJ5/X8cFboUm8HqwaXVuxGa1ZbhtTp3tE/IkL9FwjOMsrT315p3DnNA9vgfI191S9u1P7lUZd00sPkYP0Jx2ZgewhLg0VyejmdGeRf8Aym1uBHPSefOym3mcAy9jNx0C6w9pXb5WQ4WGDCQxsRsGE7iFE4BCQITR2KqTRtc0Eijf20PekfA83RVHpV472R3bFZYrYFQ2+4NvPHH6xupTiwtOoWlNKa5hRVphVJ+IiYEEqt7EHbzMdMaIeTZcfBMPw4aMzde/5svnD+FUP3iplnBOnx028QJS0LyvFQGw5ez78uVrhsfgSxjOSxvr6aonM9llWZJhtQ0gR8IkDzUkc8DjLXE91H4P5Spe4PbexNeHFE5DgSUaRq0HlSisNSKTdZIJjyAtGO2QSE0IrcAF54z2YqtWqZpammoF3WVJAAFrkRpHnJG2N5c4BWWMJdQ3QlXh2bUMxqhygMkyxNgJCtaYj25YC6UhwZz+39ohc4UsOKZnMI9NlZC2nSBuCZ1agNp9dsbjw1sMmbY6+3lRQHy9rKRv/aN4Xx6sxGtJUAkH73hsIjmRM40BY12Wszgbboj+G8Xa5qUiHmYF/Fq1aRzvj69gEYP467UqrgfFBXDEA+Excc/7OCVSEQuU/tDyJbiFchJnRf8A9tMGZsiNql0/s9mNWWpg/Eo0kelh9L4m4kEWCjY1mWd3fr5r4+UnUJJUsCVvG8nbrj6I/wCEA+HquRS14hBcLAOYJmQFaLRueY5G0f74LK//AAsBRnSZoS3vH3TWpmQPSb4HE00htjJWy2cedsGpYOrUq4lUjMKvM+JfTY/7eZx2z1ThyWesqJzPqhO2OXJpa2eNLLA23IufPb2xhgBkpBhLmvsclj2ezyNoAkKjMsnm1nYjytF+mA56cA46b/f+lXxUbic51LgD4DakZkeJqtJHEkE6fCC0EWgwLbYZZMxkLC81/Skzsd1zq5rnfHYenVi4DVFHpqkflhkjQJqRueBrvmy37K8Rnh7A/wAGlvY6T+BxYlGcMk5hQ8E7q8S5nf7pxTpBqZBbcE6eUnn7AYg4s1PVbheuwpbsRdoLsZkhrai3IvAneWkX8pn+nDhe9uEGUa3S8p0nh+p6XIGxAI8P4r0TnL0gOJVJ3ekrD+hr/wDfibhRmhkjPFWnOrKU87TUO8ybqLkQbCeYkwfInAsJKMwH0W8G8MnBdoNfZcY4xXJdzuyloAnw8pgj1kR12w50eAxoHd823W+msO39Myj+0i+8HTfxpKhH7vEGQ8jpveB0I+oOGNiowIMZv+vFX37Pa0cNqP8A+hnFaP5SqT9WPt54UxegvkR7p3o8ZnFnMEel+66lnEFXL1APEHQkD1Ej8sYa3Rzbvf6Wg3saXLcllkNddUHUjjV5gSPlBb2+WFRIS2iizQGMtdehVVwbLHuacqpAUSBMmQN+UzafLC+DIdmYqEsgeNSbPzxQNfJU6ukgaTGoDqZjpyZgfSBztiEG3g7FLzggDu+fZJ+0udjuqkQHpCzD+JGBGqf8QHzwwwO6tvMaJjCubTmk8fcfwiWz4p5ulVFNm72munSJgeIaiCPFAA2JPhjph2LtwEHh9knICzM3v/hUnEKhD6t1BpmPOXVvoF98caKdVbg6+R+/opr2h1DiHD7hY9nK5qZVQkQneUjO/wBm5VI+Wk444kPB+aqmOy7td38pktaQtM7xpPT+JR9UJ+YwVgpoHefnqsEhsljuKSVcxpYgsJfl1BUCP+k+2EZQ53aGlEe38LuIprhQrf3J9ik/HYKUaiiHVwY6gWIjr4PZsVeiw10jozs5vqP7U/HHI1rhwPuERkK4OtRyLAegt8on6YXALXOafm34TLDbCUfmKsd2w2sem3P2JwIOohbiFiky7PFg3QEmYsJmB9BhmwbXTeqkO2gLZyqQTcJz/kXHWu0W21SpuyudAqFNYMgWggzgWLFkFUekoC6njgqXVDn5YViHYI5FR2HVA5qqEzW8a6RI2glWH1iOfIYxM8taK+fKR42Eg0vAbxOGO4MDaZ5ev64TZjHxudm8vwmQ46L8c2QElhCgajeSRG2LTTm1CJ1QJdQ1KX/tCSoaK16DEVKQLCNysXjrETHMTgEU1vLXKYWnZc14zxmrWXLl3LBbC/XmepvE4dyAG1qI1I0qwy5NHJhyAzLUB0m+6kRifHAcQ7IN79E9jZ8lEGtKsJ3wulTrBlIhVAYqCRp1yfDHUyfWcHjEZgIk1okf14+6iRSSPOa1A8Ymm2ZoEknUSG2O2oEjqQV+uNNcGxta0UPL3T7pT1YBWfYdvs6ij7xX5VBI/wCoj649BEbgA5f37KG89Xig7w/CdcHza16YqI1gWUjriP0gaLSB3L2GCmFr32YzdOnmGerUCaAZLbQYAM/4jHzGN4aR74XMA4pDp+JjekYpTp2T6E8fr6o3tRm+4zmVqnbUUc/yvY/kflhPD9mZzV1wtl96sqIlWUzHw9AepHl54jgmGbwP3WSdj9VB9p+w5ZmqUdFNdJLAsfiBJMeRWPKZxUgnyOp3A19E2/EibDPjeLcdtPA+4XOMnUcJUDXVfDBFxMyI9yOhBxTfYOqgQvaLLeI8+CuP2bKGo8ToqDoKqyE8yNYt1uo+mF8Yyw4eKa6OlyyMceYXROyGr93QMZYAqf6GK6T6RGEcOQ6UycHBpB+nP6pjGgZ+wKHLx/Kgcy/cViumwYpPQTpt629sLys7ZAKYkGaFslaCvDStvFHdms5UKppErI1SZETAjoQZPywq+ocVQ2VCSOHqrvWqH8r5xuiaVR6oaEpwBPPXsB6Ex8hhx1BxaO8/PmymucMhvcn2/tI+M5ou4pONShH8j4pJM/MemnH0Wkdjn+VuCNhOupP8I/srXVqOWXd6NXduS7wfcAeYwSCSpC0/8kTFR051bV5qr43XAp1CABpqKvyYoZ+nucHDrkZptp9CCpWJgIic4HhmHi3+km4Hn2pZjOUVUE953i8h40pM1/OT7YHKS1oPzS/wmo6kYCT81Rf75USirhgSpMsbnSBaf5hecHhLXHXax66fhLT6ObX18x9rS7iRY5nLkLIqhS/kYuV6As3/AExgWKbkEhbw/J/KNKczQDw/H8JZxh9Iqi5ajWVhy8Lwv1M4Y6JceuZfEEfdJ47tQn6L3wzOKEqszKsSATHS/qThnGQubiOyN0PBPaWgk7Ijh2fpVEGmoGNMA6YgkAmdwLS2EnROaRmTbHAtJG5v+0+4Hm1EbMZJAkcj1Ez5x1xoE6rbgDrVIbjqaq7tpN9PIn+EcxjIeiNOix0nL8QYAW1GJsINxjUjbaqkjzJhL7vbQqtWv9q2qwMaT5fpgEYolRC1umU6oPjtQd/SQEFjTqDTb+IqAT0EzfyOMyRgj6hNYYm74JTxGuWalqtBBMb2PIfLEF73RyZnC/cqxFA2nFvy09yNRVWVBYGTvbz8sFb0hK2OtNKSErXONO0pHVaepBpgyLfoJ6jFTBdprXE78Ug4am1y7N9j6jDuwQqqXIaCQImFgXN4FvXFtzMoGqXY8OJHJNM/l1REp6m+2qbXsVZSyyPJjv0OJc0kkcgmbyKf6Sp0RNVQB9kY/FWo5xFpwaYp+JTAlp69QvLzwhE5sJEjhd/L8e/uKWwGFM8bg01R91I9os6K2cZwugOkRM3UETIHSPbFFs4mGYIuKwbsNQJu0D2MzGmpVTm1NWX/ABU4t6n8sehwv7BfzgoGMFmxwT2mVooFUDQKlj6kz9CThPFM7J7l6PByhrGngQl3GG0DMhohlXTeLhx72O3lPLC+C7D9Ebptsr4GOfRA0B8a/CO4nVbNcLo1ySzoTqPOUYifYYTJy4knmk8OS6Ijium5SqO7DiD4AdXURPy/1wnjmBspNd6xG7MEIMzqQ7MvPpHP19MJue4lPMZtwK5IvBCmbYTpAequqx1CZXwm3wg49SxpfE1/MKRgy39YYbrlpt3eSZfssdqOYrL8T6CseSlYME7C9hG+/TkrOyhttkpZyv0K6pwGt8a2s78+Rhj9WxAwMlBkZ3AcL/8A1NfYKjOytb3pc97e0z3tRgDGsXHKQLz5zhqRhLiU/g5QGNblu9PP+6R/ZJScpNOxJYWFwdwT7/TE3Gj/AC5m61VrjyLynh8pA9o9b03pq0HTqgmCdLExteLbRtvh9zhnaQNCB7fdKyN0JHCvwkzZ5WWm3h1NSUgNuQQQY9IHyJ64DG0gub3rkJIeDw2WPYTM/aMtQiHWRBuNxMRfcHlEE426mua4cCqWLBcPDu+6ve1NSMsSxPwBmEbgFTAPIyo+mG4o6JBN62Pwob2gxknbUeYU1UosucXxEF6VNgxvOlWVrdPDHlHngWJByitDZTEb4urYRqKI7+600ySGopV2GpmAPdkj4dZnfo1xgkbuwXd33CxMOy0HgT6ivshuzitRyVJs2e7dGqU1NQhQVDa0Ek2ELAn7uCztt5B2KE1r3gACykOfqVK1aoab5Fe+AVu9ziH4TIMKPCZAtLbY1ho44sri4kjuWnwTOaQWmvBMo7gGkKlKnVZlIPed5TcnmsKDFuUny6M4jEOmd2gK9fdYwMHVWwG757fT+0woZ+pdK6KIIValM6kdjyAkXt/FHywi1mSxensi11YOcUeCdtxHJ0KS1W1VATyXUwJBnfYQN8EAvRAzcV8zucGs6YK8j5RhY1aaYLba/dsKBGaSpTBYgDVpE6SDueliPbDlWCE9gnh0Lo3fLX7tTQbQjmCJVTb4he5PTVBwuDzU/B11tDkVghPe0z4A0TqPxGxA1MeVja2/njoFtI+qrMgY1riBv/aK4lSRqbMw8Tk6ZuFvO457x8sebx7xG4tqz8KLhnva8NB0G/eiOzVKUAa4uOf0O2B4YZ3U4aHT5wQ+kHZX237Jxkq6ldK8oPluRb2xTwlsjyclMkBzW5KqmWLd6CLT/flznHpC9nVtNqe4uEp5KZ4nRNWhI1CHFRZ3Egi/JZLCwj5YmTftJBsXXrSsyU/DEccpHl/SV8VJSpSgWPhIG0kA/jOJ0lOvuSvQc2SR7OdJdQoK1aHuA1uXL/XFHoxgkY4Hx916LFwtmaGvQ+UyRpZ2maakoGjfkRcT749KymsA8QvIdIYF4neyNpI0I8k0ztF4qoNkJI5yItHyOJ+MxLQ8NrdM4JpbG1jxVflGZZ1NdNSq6uIKsJBBA39sKR6mle6ZYW9Gur/iQfWvYrXi2QOVpihlzFB2LqGuRrJ1L1OmfmB1wjjLbKA7kpnQ5bLGXNbf8plXz9Slw+lBhhpR430gEEj6e+PsTUjWPvfTyRMHDGMW6Nw04fWkT2MqmpRdSNQ1sI6hjMz08X44Vezt6DdOdIgMlBGmg9FNcYyrUc061H1AtqHmrSBby2/pB549JhHh+HocNPJeUxJa3pFkgGhy/gpR2Yr9zxOdpLKf6ltMbi5xp7bjtGxfYxjhtr7rovAqLVP3ylUISCDaDCuDfe/hg4gOwoc5wBqiT/8AYUVWc/IIpQL09WlLeMUA+X7r+HREixJUkKfOVAP9QONMIbG0cB9jp6JyIZpiXbnXzGo+hvwWfYmmadOtTYjwvqHoQPzB9sJ4mM59KQMS3/Ia4r7x7MUgorEkBCSukTJj4COjeJfWMOREGNqDMXtYW+a51lqTAZYGBpRyZ5AEHf0bbnjJID399fPRBidTh4rPhGYWnUpGQfGFMfdYxz5+I/TGnC7+bKxLTWEn6LpeZrmrl6lNmATQ6gkQyx4SxJMESCQfLDYdUtD5YXnXttpJ2B+685GkKn7vVcAqlNlPPfSbfLURgErtTe1rmGZlAaN1rlKQGao00lQZaLXs5B9Y/HBYGNdA7y9QnZ4XdUJOR+y98b47llpd1UeiahhlFXSyqSGglW5i4jzweRpsEJYvDbCmspnKveSmayzUx8SU6VKmY8iqG+318pE5prRcD28b+fVOOG8Do5lMwtTLxTqEsRUb4ql4cFRIPU9SCJvjgkfxKEW9rNaZ8E7J0KEaXdiCLFrT9JE3v0xm73WiL3Wfbfh6rlyacL4pcczJ3n9eR5RgzeaGSNkp4bUJpUyd9C/gMJSDtFNxnshbZbiz084xZWdXEtA5nYj2jFFvJUWxgty7Jz2uzIfI6kMEMCs2jSefythOUUQEph4HtnLgarilWVK1UpmZUkDe4k8vK/1xuMa13FWRIQ4+FrerlTSFSkhZgkNJvAMzbpviZisK3ESkeH1XGTiSQOcN9F+7J5vS5loAaAATBnkQef8Ac4+miELgQNFzpGPQUNwqqtVSgpbzJCzG8beVsGcWxuA9FJax0rg1I+P55kqVNJjVT1IYkXEbczqB9xi3hSDhy7kpM+soCQ8Cz1U0K6VQHYMYg2KwGkRebeXPbCUjWmOmiv7VfDtEjCLr+QhOLZmk9NGA0sjhSJmJU7fy9PniXiIXsNj9rtR7efP6LvQ8bBOTWteuiRmrFZepkx/fph3okkSVzXo30SAta9Bn+EElWm09PK52NvLHoXCikcazTT5/H3TbK0xQMs1mGpp6nl+FsKyQZ3Wp+KbZB4n591kUINNxETa/nt7HEsyCKQt437FVMS7rsBIwjdp9v4VdnKYZF8BeDIixuBty5eWMdKNz5H3zH31XlegJMhewGtteHz4eaEVlSoqVGGggldUAAmAQTf8AhPzg4Wwx67BuHFrh5EV7p+cOfimlo3BGnEivcL12LV6dfMU2iNcggyDcyR5bY4JGudQ4J/pCeOZjC3cDVCftIywR6dUCbQQACZU6gIPUFhiz0a9vbjB10Nei8n0pdsd4hQWYGjiFNyWIJQ29QvXeP7GH2MtpJ5FN9JPuYEcQ0/PJda4Tl2pZ2pTaYekIJ2IUxvzIVo+WIprrSOY9v7T7jeFaf+rj6i/slXHHC0oSQHqPAIAKwEhYBsI22tGFtAw1z+wTzS4u13oc9dTz5nQ96Rdls8uY1pFwqqSBJ8OoTewMnngeLApubktOluQuYdvJNeL1FXL6tIhaiKwK2gyLTabjHcMczKB0H9IDwXvpx3+e6le1+STXTULqPd1SACAZABkSeUTHlgjA/dvckwRxU5wdSXpUxRZiSpkQDIINukWwSQCibVLrjkALaFLqHBXFehmEnUBVrUxaDYjw/Ig+uGGAxTMPNrSpre3FIPFL+znGKfdrT1pI0hpb4RoIk/1aR8xgM0Zzv4LgNPLiiFR2rHvH1kKABR1UYvYtUDs9xyAk3F9ieBgEdg0PDf8AhfTYjOzqe+/n9qa4z3ZqE2gk6nPiqiTZQzfCp5MCxuD4bjHM5d/Pus9SeOvhutOAtladdXcLQYrqBAAG8Npd9RYyTtBIBHXHQwhpzOzfPRKuJLxpQ8Rr7+i6DQZaas1Lv6rG8mnGqTv4UBgCwPQDfC4kOcBoOvPb1TZa0myQB5oLtNkKrUlZKrUWVGOhWJBA6i+uBJicEM+gzDVaZkDwG7fT8KW7P5183ka9Ks2qskhpPigzpmbgyp9hgoPHml8RHkkCM4Wfsaf+EYVeO0URn7QnGbqDRAWfDfr0/DFZpbRCO+OQyB11qsOF0y2SqoLlWMDyaf1xOxLdAVWlcI5wSNCPg8kYvDVpZRVTwtSBJvJkeK8k88KjGNdM0DnSUwj/APIP+p9iv2X4kXqISPDUQggHnYG3KTgDpHx4t7XHbYd1X5pmaDqtjsf5QNMIHqX0FmB8rGfCBckCZ9BjsGIbjLa4URqnJGucxvGvmqdcarrVoHTNgDJbT6b7yOXpg0sQLgW7hS44S19H8+yA47w6qaOVqIwJpklhc61+IKCPMfXDuFd2DHehU3F5TLnpJuD1KdSq9KlYlo0tYglTF+qspH++MBjg8B2um/eD+E1gHtYXcvwfwUBxHMM6V1WmqmlVUuFBLMVOlmMkmDcwOnPAcbGImxtvQjTkN6Hjrr9KQMJMW44DYa+yW5zOAwbajHlhTA3HO0r1UlCMkbrzn80adZHUxqU23Fid+XPptOPWseHi1GxmIJktoOg19/ngqDiBStRWZViwJuCRIttI2i0zvjLrYbSjpi4A8lhx2roy50RYDSd5CifxGIcjBJOX8Cq2Ht+GdR2BVC+bVaKs3w+CTtAPMb38/wALHHekInDDtcDy9l5HoK3Yl7G70frVKXrcSGbqPSEyisyR1EWInpHzwDo+Asa+/wDkPUar0rjGyWJ4OrXC/A6H3XRshQFNVOmG0iRJN/U9T+GEYy0SkhKSuzPNHS1L9vs0rHLkAjWWuZBsBYqRM3GK/ReX9S543Ir55Kd0lhT+le//AKkeui5t2ycpXpsoLN3YPmSCdvPbFZxyv2WJqkgiftbR6Wu5NmO8qZOqonUhmNwHVSCfKRiPK09Y01zTkTh1D2k70R9P4KF4/wAIeoihZaKjm5vBm887wAOQAxiVhDNOfz5yRYpW2c3L8fPG1F9gKZTPZqkRBTUHH+JpT1sDhHGUGMB4/CmXzNlst3H8146K2z1EMGUgFWBkETyP6YBhH5czRxopeQmlzHinBR3gAjXWKog6KAHqt66dKA/znFGGS7Kwxtgm+C6nwPgNCiQ6IurSArHfblO2DtAQ3yuduVI5DMJlama8alDmWqSCJUOGJ8PJtRIA3MY+c4udGQP2ty+NE6+CNgQHPezif4/Cns7w7KUe7qLmfsqpvSMGTJljSMqAB96TcQMbEtkmvn0Q5MI5hym77/yaVNVp0WPe02zIQUwDpcUoC2UoqqsrcCJAg2m+BOffZDVtsTtRVcNv719E1ydZa6kjJNVJEGsdMD/DrAJiSfCGvjUTmnUjb54IVPjGRjqHikuW4HSRmdwtVmI1NmtKyFiAKYXTaJ8Kg74N11khoQ2xGretX4tlqBUd3TD7gKhQeeksb87xfA2Ql0ll58OC5bXOyhOeOcQA7p4LSQBpE2Np32E3xiePOARuNf4XxblGijuGJ+78WzNILHfUlK/dNhc+Y6fzHGotGgLU7s7esO4r8InhVSaKGI8NxGxG4t54BJo42st2R+YrgUxIMER8uuKLncFWDTmtEdnK4SQWEOPw6+wwtiwTCSFrpBnWxBw4L9x5aaK1ZWAdmQmD4mBIUgifhxPwrXueGkaX5KdG7K0cwjBk+5Ys+zWTb4hBHPax98C6WGWYScxXl/Crsl/UMAHDX6IunkO7bVokyfEDuD5Hb5dMcwWGaXZjYc37rLsQZG1dDkj6GX8LFgCTyHIdBP42xUkByGt0q92oAXpKWmlJsEX1A03JHS04UhLxlsXWiQn1JK5HmuMo3FUrR9nUOkgwJDKACeU6oOKTv8TCeS7h3FkgoonjlVkzjhC1MVe72AB5ARc/xLuN8FaIcX0e59XlzEeO/sViUmLHNJ4keqHzrB11wLi8DY9Y6T7TjzkNteAvVzPbHARuNrX3h+TNQaonTJv5gC3zOPVYckMHep2EkjkmLX620en8IXi+QqmkO7aIYCLixsTq6XA9owaYlzaKBj8I2LtM25I/iOXNPKgM2oinEx06eXiHtiVlcHEOR8JNlw0o+ahU3Z2a2UpiR/y0uRN7ctt/XHOmC5uFzHbsrynRTxHjnabZkvyfAno5oVFUH7zxFog7bTviTgcewlgJ4156L1mKZBJC57dHfCrLjVN3ylQIW16ZXQYMggwCdrWnHGNLJcruBSOGc0SNcdlPUOCV62VKZme8V9dMkgkRyJm8yR5Ww/G8RTBzdtEfHOjeHtjGhaQfL7IJqAFCi8XfXP8ASYt0tj1UNh7we71X53jpjJBAOADvf+VdcIacvlmFyKQHsAPyxExIqc/VemwJzYVh7h7JllKwYxzFza0k4C/YIwcCaU83DaVPOVaiLFSrdz1hRHpt+OIWNcTIGk7bJ7DjsuPgvDZyKJdgxgsIAk+KQPlffAcO6nG+9MSx24AKE4aucqVWrGmgqLIpqKYenBMlNRYGSRdgMXcOMO5u5H0KE+PqhlkNXroQmeZ4nxd3BdDlkWJKCiQAeZLsWPP4b2IjB5WjJcWp7/nulgYDxPfqPwl/FqdEEjMVKlfvGOkuHch1tYgwIk2Cj9BsimezNseOtfn7rUD2NkDQCb4Vd+SGynYeR3wdI06qaEMxLbwqMyUyD5mPTAji4Yuw53a46Hf6C01iw2OW2N+h1o+F6eBVNwWjma+XFKplRRbUQalZiXcCST9mJS4/wkERO5dY4AZnE15LkeL7R60urgBt4GqTDOUaOVVUq1nBOyIdVusNJiLThSadp0cNOH8oEr4ngBrQKS4dpaFSmSzHUjHTKLPK/mDIEj9cELwdkJzC081A9quL1Mwyl1VTTaF0ndbWmBztsNjg5yNaHsNrOQ9W54Grd/A8VU9leLzll1kykFfW1p8xcT54zJTya4rb4ywC+IQHbLMlOIcPzK/A7FAw5qxEfKG59MKYZzn5ncOHdWhB+qDJ/rITKpw/MKzhaihdblRoBgFiRf0OPpgC8mlmM20Km4twFtOlWk/w+k/pijkDhaaZichAKnqlNsvWCN8V5I6NtHzBwNsZtzTsVVwjxMxzU24JkpWq9amQoBi0nTY2A5SNsYwsjWx0NwUniZWPcC3hp5Kr4hTJorpUE238/XCfSUIlYDyPvolMO+n1aDoK4UB9wBf+7YzhpBWWqpPhwJ0RmWOGkN4XuiAfCdjII6g/74UfTXgc0CXmuY8R/Z7rMiroRLCRqaVkeVtQ9hik5xJpotICUt7R4KY4g9SV1k6k8N9xB2+RnFDBxMET2gVYPtSqdMtbmgxDNnV9j91srGNN/FPuf98eTIG/JWsU5rInMvcKk7E53TXT+ZTP9/LHqQ3NCCvORstxRPE6UPVpuLGSDtJElD7gTyxsattXnRieAEckpzqtWyqBFZmYSABO41fSMKYgBptR4H017TxH3TLguZbL5ehlyD3rVdLA8lCu6/I6dx+WEsa39XAI27aa99hTIGfp8Q5546+myZVMzVZwD4dPnuSN+mxwTCf+NRRHNI/MhSf+QNoiOPfmVTcMzINJSedrAm/TCOLjyYtw7/5T2Ff1kTXDimVdLY1IEy0qF4hS00FH3a1YD01DHp8I/O4u5tafReJ6Qi6tjW8nPHqqHs1XH7pREiQG58tTDErHaYheg6MF4Np+bla5LjVJHfU9ydKqAWYx5KCd8AkukWH9xKR9seI93X1pqOtCpIEimQLswnUsSL7YSdhA+TO+q8DZ8DoPVUcPi4mtLN3Xz/tKadQV6JVnq11YWp5cLJaQQZOk+UlhtHPDsfR+HhI013+b+y3LiRI0FravhevpXzmqhOGUBTpDL/ZoALAaZPV9XiY+uBSgjv8AnmproesqzS8ZmtRp/YLUYtUDE31JbdWN9IPy9cahY9gzV7+iJGxgGQfypbjK1GpNTy7laiBgqBQyq1iYf+FjIgnTa4m+NkHUu1HKr9rRy+MAMbo7ndX3UaH9oTK5ulQpdx+7vWIM66gBYteQrN8MbgiOnrMGKaHGQb+SqDAPd282vM6nx+FWuSZhRD6TTgQsuszyHiPsMYwkcsrzLI6h+fspsoLJKi7am+0WbGv/AMVmVVVN0prLT0Zj4QduUcsfNYWSGaFnWOPF2w7htp4fVcxGKoZYW6d/zVfsg+XzVFqWXgqwYEkeLvVEqSSPigC/Q4HmnjlDptL4cPokRI4yWeK51xSl8SmxA/sbDFYFU8MQXFh2cKW3ZHMgh6bNbSGgjn/L6D8cHG1pFr3Obld8pG9q8w7cNy7L8VHMT5gjVt1Gq/kBjGU5jyXzOIKveH5lqlNHZYLKCRtE8owm5xJtcADRSp6ldqjSo8NgD63JxbblA1XHsdoOKje11JjXFXUCukKF5iDM/OcCcC0gqv0U9uYgIqrx1qLZN5+zeVqj/Lf5QflOJ7ezI9qCcOTO9n1V736kEfMHkeYwctzR6KfnDJKK91UBW4xPTLXEGwl6jSYweOS9Cm8weFnnio8TTCkPbcwD033GMzgaFDc2wCpDj/a2nRatTOsEOCQBeHAaxn+bFDDGNzGvPD7KXKx4cQ1c+zOeFem9U2Y1CSvQHa/OxHtihg3ky1wKo4oF/RLf/wAZ/j7hN8tk2FzfRpYc5Eg748ZJKCK5ojpHvADjdJtmeHVcmErhA15WGtDSRPPY49JhcU2mxE8AgRWCa3W/C+JtxBmNQBGRLaecdZE7YtSYQQjQ7lIRf+QSYdtNYDx3Kb/s/pkadRJIUrBi0GDy8sQMQ92csPAqkA10Ykbx180xz3AKb5pKxLBlJaBEErTdVm3Rz7DA2OIgI5H8JHEOPXtHMH0/tAV3Eg/eAOPTgcF48p52dINBh91z9b4810szLic3Ovx9l6noh9wAciR9/um63XC27VU2Khe2OaSnppC7szMEkAksQAL2uQcWejJWtjLnnu8rXnemMLJJI1sY5m+WyV8C7UUEpKKyVNJawp+IyTIUxcSQTIkmAOowHGASS9Yw8KTvRwfBhzC7ndo/N9qsl391SjUAuakUmCm9wfEZjaJHOOc2aLFZv8bqHh+U/GYQ3tjVYrxGvXqqcvk6lTLgjU7OUQrIkqGUM6joIn0tjjYsOxpDxmduf62C4ZJs2YGh4fCqCvlqTU9CUVRCwZqfiVdQIM2sCImI5Y03FF5GoF7C9VhzA0UNe9fuN5dmVe7pozi32hgBHkEzBIEgbeW+2CF7myjNdV6rUb25Te3inXC+FUqKCylmESdjMmBqNxJMDDLpHOblOyHbQbahRwdVqaq1YveWEAA2gAXtf06Y7J0vCwiBtB3ADU/PFI/oLf1j3XzSftbwKpCHIrTRub1HPh6FQQ3i8+UCBNwn+kgac5bry/hU3dIylmTNoflIZMlnEyU1atSpmL6VBSC8yqyRLKGAOpo36Rh1kMBsyNB09OS5FKwbGypPtF+zziVak9atWSowl+7VyYJuQkgKDPQXwCFrWNDGighG7tIP2R8SFPOd050isIWeVRQYkealx7YW6QjzRg8vuuFt6pj25yujMOQbM0728XS9xf64HhX5m0dwiwyeYU7T4glHNEhA4JQLJIIEkggDrIEeXOcPNFWOa45mR18yT7Jzx3hdWrTqLSVtBq0yV5Gxn2bp5+WPjIGUSumrtdM4fQikg6KMIAL4mzaOoZ1my6FQFYgA/hi2wB26+xA6t5CneJZNhTqyAI0+ZieZ63x2bVpKcwEv+ZjfFTXHa/2OXExpqn6r/wDycTXD/ISqM7S3E2OI+66l2YqlsuisCCoC35wLEeRGO5Ht7QUXFlrpXVxTldsJcwtLB1nHAtgkITieTDKOnMdR/f4Y089nVbbIdlP18hRqViYWAq/w/dEWPSJxQwc1Q6bglIYhtv7ROoUbV7KOczVEoKdVwF0ctyfDaI0yeV8MsxGQGRvinsHRgkhedHD1BVBw3hFV1JCrpVVBk3Om0xfnjycmHdIS4afyu5g3Qpn2/DUsgIgshpjaxuF/A4r4aLM9rHcvZCi1eKUX+z2rFcKbavCfmCMe3xPaivuBXl5mFsmU8yPsqvgbd1WZTydv+rxf/LHlscKnJ50V6bo13WYJndp5GlU5sgVFPI/mCPxOFb7Lx3A+RQsQO1G7kSPMFRs6kpKp1MAJAvETv0t1x6mWdkAc6TT7+A4rykWGkmdTBft5p72erBRVDMqhhaWAuLc8eZ6SxTcSQWNIocR33ovS9H4KTDghxuzeiVZjtfULhaYp0kYfFWbSweTK6flMmJxkQvDM3BU35WOo/PoledylLMVyazI9YQoK0i8geJdvCB4pF58sLvEzGFzb8AsExvPC+9RfaSllaYqKmbzjV5MowXuwRNmBIIjbcsOmGcNPNK3/ACMLR3/3foFiaJkJyh1nu1/hF9k+z1df3eo9Pvqa1DV0jSxUwPCZMCTpJHqd8HkLTYJQQwgi/ZdI/wCN1KLu3eU4qAMQaZ1AixE6iLRAHnPlgbMOAw9Wd+O6cZg5pe0Kyg7nT4V6rrm8yfAWy4R48QH2gMS0ETbzAHrgWHwcUEmcnM7v+3ig41kIYWsdZ7tlr2h45TyxC94tSoYLIDBgbbCFmdiRvh8R5z2zQSWcxR9hovv+fZLeGcaNdgihtTsPAWZojYwXKiImRHLAJw0kiJx0+b8FZw2DdFhRiMQKJ2HsNeK24rls54qSIYHiLl0nlAA1dZ9h1xBIw8Exe4gP8dddPVbb+nfTpK8NeH01T7gXB6dOl9oxr1b62gxPMBBYDz3O+LsT+zQd6qZMxsjy7KAPL0SzM8Wraz4IVSbMjao6bgBo5+YwlI+WV+hIrw9Vzq42js8V9XiUrTcSutu7ZZmCVYg+dwB88EgkBYTmzUavb4NUMMcJC0iqC4l2jpdxxAVkgBqi1gByIYF1/wA2r3w3MMzCDyX1W35wVd2pTvBUbmrR/Ty+USfbEXCvyvrgUvC+pPFQD1ytcMTsV33E26eZvi0NgU5JI51MOy6Jwo1Glk0zUemWDEkCmoIIET4vznAJnCqXCKXQKFPwj0wuF8v2VohkplR4JkfPni6CGg1yQZMznjNz1WHanNKtFkMAvYdSZG398sArsm0/Cf8A1DKC5xxxQcup6VB+n54n5j1pHcrGKNTNJXUeCcWpOKdNG8QpIWHQf2DhyPW6XncW3tZjxJ/tPUfpibOMshW4iC3ReHwJFC+supSMaqxS+2NrnGUzea/4jWpOdNFHdIRRYModH6kkFp5TOGo2sZHY34paWQl+qaHKk0e/p6oLgnV4WGlyrAqVmCR1vA5bMZhls8k1gv3gO7/Yp3wdYDryIaPkf1nEUaAhdk3S7t+2rIn1pf8AcuKGCd/6hq+wzbmaO9QHB6DLW1DmwiDfkcewEzTGAVF6Vwzv1T6535p4/HVrVi1Ck7HVBBgGbX9LxiPjMHbgS4DRFw2Kdgx1Tm3euneneb4yz0HV1Wm4QhR3gLtPQDlvhYYcRHMTei6cYcQ4BrCBY9PnNJez3BmfO031uKFNb0TABqAWJC7ifFBG98ZEeQdY4b62e/vVHO4nkAhv2gZAtXWnTdkCS0RplmmGV1uI26eHBWT9eLaRQ8bv8Kjg8KJxnDtuGo+tjXv4hadlqGthIUObOQsr56THMQYPTCg/wNIedB8170hPgXxSOPPU8vp48eKPo8N+1LVGWCwCorMvdIJktYamMzC3mPXA3l8hBbYHO/vt6rLcOB+6074tw3IzRmjSr1alQKlRqeoamuCzARsLavuwCSMFDDW6y51nUUkmZ7aCpRf91oNUdX7sg0yVBBAIgeZFjG/lGO/poxq52nl6ldz2pDiNXM5muVKMugQ5IIFMzBEHmP02w/H1UbKaCfnBfDCz4l+VlV5D+T4KwfitSjQSgK/fmJ1lGRiJsLnaR52GPP4jFzxODiAPVVcN0Uw/v4d4+1qUo8PotXdnqVdQaXuSWJ5TAGkC2/TB4sTPI3M+hfcvh0dF1tRakb3/AFqr7sVwE0n/AHgBVVgQo8RbST4SdR5jkDzw5H2GFoG/mlekcS6V5bIbI5HTy4FNe2GZqdyadIMajsFimQKkbnSWiDA39cTP05GJAe0Frr1rY9+6QJJZbTqh/wD/AElHh+VUZhiaoMFAyvUJJJvDRZYkk8sNMgcy2t0HNczFwGZacZ4kuZyP71lQKh0yJ8LQDDKejLe3keuAukLXZCdddUSIW4BT7UnNJdJ8O58Qsf8AQztjz8c0jXlrTuqDWAON7qU/aTlAVo1og6pPoYHsCZ85OPQYOR5iDZN/hSnVNMlcD/X3TJ9NR6Z3StTX5yo/v3xJfbdOI+ykPaWSUVzapktWY0yIkrJIAJB8h9PLHpGG2Um5N7XTex6SIvNpNrnbl6YWnqwFu7VyuB0vkHmeO0ctQ8UygWEA8Rna3KcVHO1srbISdFzni2Yau37yebjnYCTAvseWBucLATmGvOAt80/2J/xT7jCjx/lVDFZSWZtlS8D4GiVaZovVCvTIZ7HVBBEHTaYPvjXW9Vq1S8VGJmU7Stq5aq6pwsDCM0tnM9BYwNFBe2UkTGBl/ZzALel0v2WMtBx9BLndRXzxQ0U5xThaf8QpuQZddwf4ksJ+TD2HTFHBm2PYfnykJzGuFla5d371abtKRZQABz3AF9sdl0OXgm2sZ1eYDVb8Ms5HLxYlj9xHisSpL21qk5FgpUNKxqMCxG+GsET1zaQmSGN+Zu4UhwjhtfNECnWVF5kOTCiJKoIH16Y9R+qYxlVZWMS/rJOsLKtHZRcplm0Uu8ruTDOPFJiYBELMDlyk4RnxGe3SV+EuYHPcK04I2rnKRBKiKo1KodtI8oKhvFMx/YESfpPthwBIGtgD77/KTsGAEYIbv4rTgdVkraH7sVCB4EMtJnlynrgBdL0k8yNLq5mwPprqmZnQsjDDvyGvz60sePtVrIEZpFEyxJAJsbmY/hkEjmDiph+jXRnNno+CbwLo4HF7xqdu6+9F8GzCIFTK0Ndc0pJLaFIFxJNib2iSREkDbGKwjXUA7xrj6+6UxWJfLKXPNtB010F8vLgtqGZzjUu9qqtDXNjT1Oqg2LKGBI5wGBHnjkGFgdWQWB32L+dyA6RpYTt9UvqZMayzmaFWsWGXVAFGlQBW8K95JKyIfwll84bmLmNN7+aDAzrTvois32mNHStAQNIRiRKU7CDqETAOx2xNzuc7M7yNeeiofp4YzlmsDcGjr3a/ZPez+QpsGq5lkq1QSSQAFAFg0D4rRc8iMUQ6Ro1Pkg4iYF3VwNyg+ZTrh+WV2bUoiI0lFFmHwxvpIgxgVBxsoUh6toDfOzw/CG49wzLImpsuCCd1tBO0wR4ZgfPGxEwtJOlIQx+JjIDSddPDzUyvaWqkFiGUkWKjnyHP/bC0UzrpyyzQ+KR8T4rUrVu81upmRpYiAP4RHKYPPbyMlL3cEQAAUkGdzLNXK+Hu2UyCqyCZJnn4iZvzJ64PG+xqqnRjy6TqqGUg3pv4lUn7Ja7UjVy1Q+B5akD5WcfMGflhTERdtr/olMVhHQAnkaTdsj3a1lIOlD4Okbi3MAQcTeoZG95I8PdfOnNNLfqk/HcmtejosSUbTO4I6HlNvbGMLi+w1rhsatcbGXOolJso+rLZcrbSdPoQTY+UMPbHMWAJXEbFT+lIHRSNzGyQCSOfH1SerwM99CWjMN6hHQEEGdhEes4rMmDoWvby9V8W2Gu5/wBLovZnhqUhCjzN/wA8LgkmytJ81EHmfc43S7a57x7OCs1ZlHhKJpnfwn6b4oyVxR42PaDe6XOKaIKRZiW0x90Gw/s4X1LhSYiBDgSrztj2doUcqO5Vi5gSCWnSNyLifSMckGochiaWY07gmnC8z/4XLN0cKfQ2/PCkjuyChEU5OikMcSprzm1oHRFUhYjrhqA5gW81h2mqDazehwuLZIibhY8eoz3dQbo6t8jY/Uj2xVw7suI8UIbISogFcNIAWZJMCA3M+U4alGoKYY7/ABUpiv2vSlVbuwKkMQSWhfkQDNsKx4N7u0ViVzQNSAkf/Ba+fqd8hfQCTD7USIhVvDk3NuTXscHv9NHtdeq7DNGzVzb+qY0eC5ejUUs1atUBAWmgaYYLJIUGFgQdTXAO+CwYgvsvFDgb+y+bO0ghw+6sOG8KLi6aBNhdIEaREE7JaLYzMwTMLa0Om/8ACy7EBrtPb57IHj3ZhAGNOuUqmOlhN4YeIN0JJPvgEPRcLa0tvIr65529nTv1XjsxwqjlQVUCWMvUYSzf4iTOKZGRvZG3AJg4V8bBl1PHvQfaXK1quaWj+4ivRgMaupVY2aFBJGzCTuSDEc8Ac5sjQdR8+iT652bbbmkXDOD1aOZV69XXWpg6UVyaaFplYIBgAmwO/lbAXRPcK2aeI3/jxpV48JHPEJDYF2Rw/wD53P1JVzlq1R1LKssWAJmFVZvHXbbmCd8YZ1OHjys+/mVOmwzYpdTY+fPRZ8T4TXqKUootNZnUKhliIG1gs/ljrZGOOZl/PqtxSsAp5PdoP705L1QytCjlXRFFR3AWpA3Y2gzsATzwN0RdINPrySf61s//ADsDhe30X3KZHUi0wx0wZ8ILbEAG3hYKYhugvbDvCloFwOcKc7SdvO4ZqOVA1qYq1G1FaQkDYgydrgEeRx1rQN1mZwugbU/w/tNm81mTqzLLlNVi6eFiDAUaRdp3ggW5bYzLlLcpX0MUjySwXSrf+CZesuoOWK3k6gZ66Z0kbjSfrhaOJpNh3p8r1R3RdX+4G/FTo7PASXqt5MFUxAjZhcadhsJO5knt2hFxUzxKkdQWTAEEg6PPwiw+vKTJBxtppbjflcDdeCNyuZ7urQqKsNSYNvMwYYT1KEj54O7UUV6TFQNniy92itM5nxVdibaQwIBOkw3hYEX+EjCz4WSg2bFcF5KRz2ZWgcaSOo5KGDEXDcwf0x5yGs9HiqzP3JB2dZw2Yov8SVAwPIh+Y9bYoY2MODXDikekA5+XPuL17uHkmfAitWvWdbwVEzMHTcDlEz7nBow5sLGO+aoYB6tndp6q64csDBAso2caXaXPsvmhVpKtOl3jsLrGwB6/3vhkl7pCTsnGsyrHinDKwem9VQoPKZgDljUbKTeGjEjwRwV/2fqBqZUcxIHmP9MFOoXMQ3K61hlBpy1Zf/TrAj01Aj6Ymluhb4pHEdk2qWtVAv1A+oxOmrNayF8p5sXiTG55D1OORnLZXSLQmczqTOoX88Ycc77W2jREfvAq0m7sjUotO08iR0kYda/Z44ITmkLjmcq1sx9nUGsF9Y8JUXAHNj4ed+uL+XjSREz5yImXvwHrujqHZ8AgO0gXKqIt5Hpv0x10lDRORdBt/dK++4fLTnJOKbzRzBoUw0MCZRZEwLwxMbG95vidLI9rqOpKpOjigh6tzRtp8+WmPBuPoago0qVWoo3qSSoBkzLGZncseXPGWyNoOkNd3JLPhc0EChpY/wDl4HVVebzLlYpgT6x7YKMZCDx8kvhomh9y7JACZIIOoG+H+tjyZ8wrmrpLQ0EHRG0MsVGplBM2Rm0iOrE2+WF34tl5WndKS4hh7INDnXoPyhuJdtKRXuqNan3hgE0zrCeQY6QxN4IsIx8Oxq8fRL4OBkji79wHDYnfhry1Utkaod7F2gnVCnVbeAd4NiV1ATjeLxmSK2i7+cNVbbjIngsbo4cD8pVfAkq96dBYD7joVBX7x5g3iw5DERmeSQkKXig3JmfRPMH0/Kq2IpIzkkwCTHl0HLFOGEN05qO52lqY4tmkqDvKYPfMQgWdLdSGBMfDNzzw+wdXqdkm4ZydNVP/AL9Vcvl6bmiGLmszlZGuZAIqWgGNQ1bYE596gJlraChuKcEcu/c1qzklTmFVn1NRsJIb4zFxNjqEYG5+UarbWk7KlrZ0kinl1p0k00+4Dt4wTJWkqbBheLWnckzj4wucABoOf8JzD4yCEEuaXHkNB9TqT4ea9dn+0vw0dAZaZAqazpKsZghWUbEC2484xoYMBhDCSUtiMe6eXPIAL5f2qniSirSBZNBboQTHQmAY298KELq5txvLEQUsXJBnbn5G0A8rRNoBx0aLo5KazuYqLDi4SDEFWIbfwkC1gZFukjBmnRUosVMIw4f8PMg/jmuicFrirRUmpMqPD1mBvuNgcAkqJrpAL5jzS2PHbDmHXQgrJ8yi66RBJupgXHLbmMefZh5HESAd6K06WTSjUqRr0VDr7t1J3J0XF/NZAxVfq4ZhpY9VqXLLhM3FpGvcdNVR/s2ofZO0ky/lyA6euDSm3Kdreq6FlljGAuIjHbXyXdnqSiqsADwtsPLFAqtiB2F87TUdY9JP4Y41awRypZ2Xz2krPXHQmsUzME+z4CpmJIAbSQfO/wCUYXLP8o71Dxn+q1+Xj1IqgBk6RJHI9PXCw6Nke7t6fdK/q25czdVlV4/RpeFy4Uncavcx+WGXYSOBu6Yw0cuJY57a0213+nD6qWznHRrJV9d/CYgn2/DyxElEzJCWGgVfhhqMNeB3pjwvMs0quk1HsQBO/wB6cNYW4mEynz/KxLBEO04aJxk+CUVikgfWTJOoCNI8hER/D54P18r7cwnQbc7+b2p4jbG0vaA0d16+aMz9CikvUUs9hFgs8hp5jzIvjjI5C0NZp9dvErUUbpXdjQfX+ktp8Laq0VAq0gvwBCGkz/FNhA5CcK5oxrG4nXny417LGJiFmjYP2T3KUEpppRFVQLACAMZD971QCDWi2WoG2tHOPxtjXWMftosbcbX1KVIGWInnN59/yxtjYv8Aku9o7BQf7Uu0CLS/d6LeN71Iiyfd8ixi3QHrh/CsY7tt2WHuIFKLyWby1TQrUfHJ0RAibwWNRQw1TAbaTvIGGixxFWjMmw4lzlhrlfn/ABquk8IyDoNTodiSGeLkhpSIgC0md/THI2F3713HYqMMDYAOfGx3EndNs1VJaNRMT4Z1THIxfpvgjY2NO31UlznHih3pBlJKCkBclfCY38XiuPW3LGnuDNd1loJ2FJFV4SVkMQGaXQqgqeEX0jWbNc2IPkbY7LJep0R8PE4nKNylvHqwKUWenUoaP+YJY1KqiAKdl+0Y79AJGFRM11hhs+yflwb4hbqruNovgGSzZoEDLLTR3Cs+pKdTuoju0VElXFiNUTa8xjrGNLrd880B5NdlIOM5NaNRxNWihZCSZPeBQXBYH4apKkahaxPrSFO1BSJBGhS7N57vij1UZnNJ6lQ0zp8UmUJIgjTHnYYLy0QwKvVU/COJFsvSVt2Csr3+EwYMm+wBA+7iTiW5X2OOqfjdmZ4IXtFljVUqF2neDveQCDb5c8BtbUWgDqaZsG1D0LRBU6jB1CY/lj1K00UeHU5LoHT59U8/Z7xOsrCiASEcd4GuGVrAnmII+uMy00ElckcXDK7ceqe59P8AxDFZMe3p+fzxHkxJijEbe/3QYIAcxdxO3JS3FKaJXU92VLsNRkgFZhhHWDONxyF8RBO3wK1hMNcb2x8QQrvgGRSjTVEWFHTDAcXalRKVBSNsaC+Wmvzx1fUl3ZyrNQeSN+GHzsrOKHYX7PZkMzrO4Ix81CiOUWpjLsEiWg725fOIwdsBItT8R03TyGjRb5viy1qa0XfxSIuJ0jkY/ExjALWODjwQcQ588ZbWp+aohsvCBpphT4b1BY8vESASenmNsFOKYTQCnR4F7dXHXkFu1EVFUuPUb35j1xKxM8TnFpdsvV4CNscVjQu1K1qdnTUvTApi14v9bH3wIvaK1/Pkmv1IZoTac8J7OCipM6J+Jzd2/QeQA+eDExjUeqUkxYcaHaPLgEyy+TUHUrEiIEgCOuMg8hvx5+fJLSTkjK4L3w3gyDxNJIJ0zaPMQd77+uDSxMmHa+oHHx5rM2OkcKboOPegHGaaq6U1JolvEai92J56T8UWsRjpijLcpaK8Nkm17mmwm6cOaJ1SRy6/P/TCTsGaNFFMt8FlmMlU0zqUc4J+k7TgTMJLWteC6x7bqllk+Gk/GwJ6A7fMc8Hjw1GyER87Ro2wpHt92Iy3cvWo/Z1Euw1Fg45/ESdXOR0NulBiSNk81Ldl+zlGspZiQUILAjcdN/4jIiNhgwaSRSy5wYw2NeHcumUVXSpvoMRYFbfwhSbRjsgO1/PFLN1Fr2a4pSVQAFoJEaoPOBePf9B6kCjaIDV0FmeHrVD1TUIQcpmYIs3UGBA+uMOm6qPM/YIjI87tEk41QqGmztmHOkEkmBI3jwxbpvjzY6Zkklos0JoDivRYLq8ONWgniShOyHDa7y9TWqH4UMz6gH+Lz9DYYvsia3WtUrj8YJ39gU0eqrMvQ7jWjHw93fy8LG3oytHTV5DBxqp26nP2jZc1MkW0EldT6hFuVxvfVbpfBoHakIcrbaCuSHN1KMOk/E6rN/uTPkQPphjM4ahK5Wu0KrOzWYJAMALoBFzpDTLATeJZjHqNsLYsW1rkbDmiWleeMZp0cMpuVBDAcuv99MJDVMcFOZwqjkJEb8/5juQRuVMiPhnlbS0CmfANS1pIgPSaSTN5Dk/IrPlcYJdgFMzgNqUbFOs3VrUqyNp8LWPQkycSsdG1zc3K0GItdI6+OqD7TAPVQ7Qyg9b/AEwnhTuFZ6PkMYdXEH0VvkV2w80KCmQOCL5fcfL5Jeyp8bf/AKzh9WcX+z6qWzbE16sk21R5emDs/ao+NcRkAWeXrsaKEs1ncC52KyR6ThWYnVfBrdBXP7Jd2TpgvVkA78vMY5wC4Nyie29FRlqMKB9q4sALRjrDquN1cLVV2cNqY5eD/wCOIGK/92VdZ/pXQsoLnyAjB2mo7ClybBes3hpo0WWLCr8Aw03ZDdutsgbH1xpDTPBFlecD4rS5525qE5kqSSAFgE2HoOWASk2vUdENAgsb6rz2YYrVSDEkzFp9cGi2XekwDC++CXduKzFVBYn7TmT9wY4w9tw71CcAIWEfN1nw+koRIAEqxMDcgWJ6xOG8ITZ+clPxWrAr3QO4p2FqZI8vCcc3d9UJ+kenJC8VEKpFiYk88NxDgpT9HA8UBmarfajUY007T/jxF6Y/9r9QvRYD/altC9OmDcFkmb/xDEDDgfrG/X2KrTf6yugcNUaAYE49U1RilWf/AOZX9FH0p/qfc42eHzmtN2U/2xciiokwaTyJ323wWD9yzJ/rK5V2qUAWt9nQ+vez74cm2U+HcfX7Kh4Gg/dslYXLz80fC0/+hFg/2lY8c3X+ofQYnt2TqnAotYf8yPlIt6Y0V8Nk67OX0E3Pi38wJxsbKjELwxvvVGl8vTJ3gfhibiB2HDvUeH/YEviaqzfxj8MTmf7AqbjTFYZMYpDZJohhgi+X0HHFxf/Z"/>
          <p:cNvSpPr>
            <a:spLocks noChangeAspect="1" noChangeArrowheads="1"/>
          </p:cNvSpPr>
          <p:nvPr/>
        </p:nvSpPr>
        <p:spPr bwMode="auto">
          <a:xfrm>
            <a:off x="203200" y="15875"/>
            <a:ext cx="40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5" name="Picture 20" descr="https://encrypted-tbn1.gstatic.com/images?q=tbn:ANd9GcRBH3kFOO9bMfcjz2Mi4atIvbrekzHjl4HtZwux4cGGWWMwIEnd">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2467" y="4056063"/>
            <a:ext cx="3651251"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93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54000" y="0"/>
            <a:ext cx="11582400" cy="946150"/>
          </a:xfrm>
          <a:solidFill>
            <a:schemeClr val="bg1"/>
          </a:solidFill>
        </p:spPr>
        <p:txBody>
          <a:bodyPr>
            <a:normAutofit/>
          </a:bodyPr>
          <a:lstStyle/>
          <a:p>
            <a:pPr eaLnBrk="1" fontAlgn="auto" hangingPunct="1">
              <a:spcAft>
                <a:spcPts val="0"/>
              </a:spcAft>
              <a:defRPr/>
            </a:pPr>
            <a:r>
              <a:rPr lang="en-US" sz="3600" dirty="0">
                <a:solidFill>
                  <a:srgbClr val="0000FF"/>
                </a:solidFill>
                <a:latin typeface="Times New Roman" pitchFamily="18" charset="0"/>
                <a:cs typeface="Times New Roman" pitchFamily="18" charset="0"/>
              </a:rPr>
              <a:t>Ngày lao động của công nhân chia thành 2 phần.</a:t>
            </a:r>
          </a:p>
        </p:txBody>
      </p:sp>
      <p:sp>
        <p:nvSpPr>
          <p:cNvPr id="28687" name="AutoShape 15"/>
          <p:cNvSpPr>
            <a:spLocks noChangeArrowheads="1"/>
          </p:cNvSpPr>
          <p:nvPr/>
        </p:nvSpPr>
        <p:spPr bwMode="auto">
          <a:xfrm>
            <a:off x="2980223" y="3136897"/>
            <a:ext cx="768348" cy="438156"/>
          </a:xfrm>
          <a:prstGeom prst="downArrow">
            <a:avLst>
              <a:gd name="adj1" fmla="val 50000"/>
              <a:gd name="adj2" fmla="val 25000"/>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endParaRPr lang="vi-VN" b="1">
              <a:latin typeface="Arial" pitchFamily="34" charset="0"/>
              <a:cs typeface="Arial" pitchFamily="34" charset="0"/>
            </a:endParaRPr>
          </a:p>
        </p:txBody>
      </p:sp>
      <p:grpSp>
        <p:nvGrpSpPr>
          <p:cNvPr id="2" name="Group 19"/>
          <p:cNvGrpSpPr>
            <a:grpSpLocks/>
          </p:cNvGrpSpPr>
          <p:nvPr/>
        </p:nvGrpSpPr>
        <p:grpSpPr bwMode="auto">
          <a:xfrm>
            <a:off x="351367" y="1201738"/>
            <a:ext cx="11537951" cy="1898650"/>
            <a:chOff x="480" y="756"/>
            <a:chExt cx="4992" cy="1215"/>
          </a:xfrm>
        </p:grpSpPr>
        <p:sp>
          <p:nvSpPr>
            <p:cNvPr id="48140" name="AutoShape 14"/>
            <p:cNvSpPr>
              <a:spLocks noChangeArrowheads="1"/>
            </p:cNvSpPr>
            <p:nvPr/>
          </p:nvSpPr>
          <p:spPr bwMode="auto">
            <a:xfrm>
              <a:off x="480" y="756"/>
              <a:ext cx="4992" cy="1215"/>
            </a:xfrm>
            <a:prstGeom prst="parallelogram">
              <a:avLst>
                <a:gd name="adj" fmla="val 40192"/>
              </a:avLst>
            </a:prstGeom>
            <a:gradFill rotWithShape="1">
              <a:gsLst>
                <a:gs pos="0">
                  <a:srgbClr val="FFFF99"/>
                </a:gs>
                <a:gs pos="100000">
                  <a:srgbClr val="767647"/>
                </a:gs>
              </a:gsLst>
              <a:lin ang="2700000" scaled="1"/>
            </a:gradFill>
            <a:ln w="9525">
              <a:solidFill>
                <a:schemeClr val="tx1"/>
              </a:solidFill>
              <a:miter lim="800000"/>
              <a:headEnd/>
              <a:tailEnd/>
            </a:ln>
          </p:spPr>
          <p:txBody>
            <a:bodyPr wrap="none" anchor="ct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lgn="ctr">
                <a:spcBef>
                  <a:spcPct val="0"/>
                </a:spcBef>
                <a:buClrTx/>
                <a:buSzTx/>
                <a:buFontTx/>
                <a:buNone/>
              </a:pPr>
              <a:endParaRPr lang="vi-VN" altLang="en-US" sz="2400" b="1">
                <a:latin typeface="Times New Roman" pitchFamily="18" charset="0"/>
              </a:endParaRPr>
            </a:p>
          </p:txBody>
        </p:sp>
        <p:grpSp>
          <p:nvGrpSpPr>
            <p:cNvPr id="48141" name="Group 12"/>
            <p:cNvGrpSpPr>
              <a:grpSpLocks/>
            </p:cNvGrpSpPr>
            <p:nvPr/>
          </p:nvGrpSpPr>
          <p:grpSpPr bwMode="auto">
            <a:xfrm>
              <a:off x="912" y="1152"/>
              <a:ext cx="4330" cy="763"/>
              <a:chOff x="816" y="912"/>
              <a:chExt cx="4330" cy="763"/>
            </a:xfrm>
          </p:grpSpPr>
          <p:sp>
            <p:nvSpPr>
              <p:cNvPr id="48143" name="Line 4"/>
              <p:cNvSpPr>
                <a:spLocks noChangeShapeType="1"/>
              </p:cNvSpPr>
              <p:nvPr/>
            </p:nvSpPr>
            <p:spPr bwMode="auto">
              <a:xfrm>
                <a:off x="816" y="1344"/>
                <a:ext cx="412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4" name="Line 5"/>
              <p:cNvSpPr>
                <a:spLocks noChangeShapeType="1"/>
              </p:cNvSpPr>
              <p:nvPr/>
            </p:nvSpPr>
            <p:spPr bwMode="auto">
              <a:xfrm>
                <a:off x="2880" y="1296"/>
                <a:ext cx="0"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5" name="AutoShape 6"/>
              <p:cNvSpPr>
                <a:spLocks/>
              </p:cNvSpPr>
              <p:nvPr/>
            </p:nvSpPr>
            <p:spPr bwMode="auto">
              <a:xfrm rot="5400000">
                <a:off x="1704" y="24"/>
                <a:ext cx="288" cy="2064"/>
              </a:xfrm>
              <a:prstGeom prst="leftBrace">
                <a:avLst>
                  <a:gd name="adj1" fmla="val 59722"/>
                  <a:gd name="adj2" fmla="val 49403"/>
                </a:avLst>
              </a:prstGeom>
              <a:noFill/>
              <a:ln w="9525">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endParaRPr lang="vi-VN" altLang="en-US" sz="2400" b="1">
                  <a:solidFill>
                    <a:srgbClr val="0000FF"/>
                  </a:solidFill>
                  <a:latin typeface="Times New Roman" pitchFamily="18" charset="0"/>
                </a:endParaRPr>
              </a:p>
            </p:txBody>
          </p:sp>
          <p:sp>
            <p:nvSpPr>
              <p:cNvPr id="48146" name="AutoShape 7"/>
              <p:cNvSpPr>
                <a:spLocks/>
              </p:cNvSpPr>
              <p:nvPr/>
            </p:nvSpPr>
            <p:spPr bwMode="auto">
              <a:xfrm rot="5400000">
                <a:off x="3768" y="24"/>
                <a:ext cx="288" cy="2064"/>
              </a:xfrm>
              <a:prstGeom prst="leftBrace">
                <a:avLst>
                  <a:gd name="adj1" fmla="val 59722"/>
                  <a:gd name="adj2" fmla="val 49403"/>
                </a:avLst>
              </a:prstGeom>
              <a:noFill/>
              <a:ln w="9525">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endParaRPr lang="vi-VN" altLang="en-US" sz="2400" b="1">
                  <a:latin typeface="Times New Roman" pitchFamily="18" charset="0"/>
                </a:endParaRPr>
              </a:p>
            </p:txBody>
          </p:sp>
          <p:sp>
            <p:nvSpPr>
              <p:cNvPr id="48147" name="Text Box 8"/>
              <p:cNvSpPr txBox="1">
                <a:spLocks noChangeArrowheads="1"/>
              </p:cNvSpPr>
              <p:nvPr/>
            </p:nvSpPr>
            <p:spPr bwMode="auto">
              <a:xfrm>
                <a:off x="1479" y="1357"/>
                <a:ext cx="35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r>
                  <a:rPr lang="vi-VN" altLang="en-US" sz="2400" b="1">
                    <a:solidFill>
                      <a:srgbClr val="0000FF"/>
                    </a:solidFill>
                    <a:latin typeface="Times New Roman" pitchFamily="18" charset="0"/>
                  </a:rPr>
                  <a:t>4 giờ</a:t>
                </a:r>
              </a:p>
            </p:txBody>
          </p:sp>
          <p:sp>
            <p:nvSpPr>
              <p:cNvPr id="48148" name="Text Box 9"/>
              <p:cNvSpPr txBox="1">
                <a:spLocks noChangeArrowheads="1"/>
              </p:cNvSpPr>
              <p:nvPr/>
            </p:nvSpPr>
            <p:spPr bwMode="auto">
              <a:xfrm>
                <a:off x="3754" y="1380"/>
                <a:ext cx="35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r>
                  <a:rPr lang="vi-VN" altLang="en-US" sz="2400" b="1">
                    <a:solidFill>
                      <a:srgbClr val="0000FF"/>
                    </a:solidFill>
                    <a:latin typeface="Times New Roman" pitchFamily="18" charset="0"/>
                  </a:rPr>
                  <a:t>4 giờ</a:t>
                </a:r>
              </a:p>
            </p:txBody>
          </p:sp>
          <p:sp>
            <p:nvSpPr>
              <p:cNvPr id="48149" name="Text Box 10"/>
              <p:cNvSpPr txBox="1">
                <a:spLocks noChangeArrowheads="1"/>
              </p:cNvSpPr>
              <p:nvPr/>
            </p:nvSpPr>
            <p:spPr bwMode="auto">
              <a:xfrm>
                <a:off x="829" y="1069"/>
                <a:ext cx="211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r>
                  <a:rPr lang="en-US" altLang="en-US" sz="2400" b="1" dirty="0" err="1">
                    <a:solidFill>
                      <a:srgbClr val="0000FF"/>
                    </a:solidFill>
                    <a:latin typeface="Times New Roman" pitchFamily="18" charset="0"/>
                  </a:rPr>
                  <a:t>Thời</a:t>
                </a:r>
                <a:r>
                  <a:rPr lang="en-US" altLang="en-US" sz="2400" b="1" dirty="0">
                    <a:solidFill>
                      <a:srgbClr val="0000FF"/>
                    </a:solidFill>
                    <a:latin typeface="Times New Roman" pitchFamily="18" charset="0"/>
                  </a:rPr>
                  <a:t> </a:t>
                </a:r>
                <a:r>
                  <a:rPr lang="en-US" altLang="en-US" sz="2400" b="1" dirty="0" err="1">
                    <a:solidFill>
                      <a:srgbClr val="0000FF"/>
                    </a:solidFill>
                    <a:latin typeface="Times New Roman" pitchFamily="18" charset="0"/>
                  </a:rPr>
                  <a:t>gian</a:t>
                </a:r>
                <a:r>
                  <a:rPr lang="en-US" altLang="en-US" sz="2400" b="1" dirty="0">
                    <a:solidFill>
                      <a:srgbClr val="0000FF"/>
                    </a:solidFill>
                    <a:latin typeface="Times New Roman" pitchFamily="18" charset="0"/>
                  </a:rPr>
                  <a:t> LĐ</a:t>
                </a:r>
                <a:r>
                  <a:rPr lang="vi-VN" altLang="en-US" sz="2400" b="1" dirty="0">
                    <a:solidFill>
                      <a:srgbClr val="0000FF"/>
                    </a:solidFill>
                    <a:latin typeface="Times New Roman" pitchFamily="18" charset="0"/>
                  </a:rPr>
                  <a:t> tất yếu</a:t>
                </a:r>
                <a:r>
                  <a:rPr lang="en-US" altLang="en-US" sz="2400" b="1" dirty="0">
                    <a:solidFill>
                      <a:srgbClr val="0000FF"/>
                    </a:solidFill>
                    <a:latin typeface="Times New Roman" pitchFamily="18" charset="0"/>
                  </a:rPr>
                  <a:t> (t)</a:t>
                </a:r>
                <a:endParaRPr lang="vi-VN" altLang="en-US" sz="2400" b="1" dirty="0">
                  <a:solidFill>
                    <a:srgbClr val="0000FF"/>
                  </a:solidFill>
                  <a:latin typeface="Times New Roman" pitchFamily="18" charset="0"/>
                </a:endParaRPr>
              </a:p>
            </p:txBody>
          </p:sp>
          <p:sp>
            <p:nvSpPr>
              <p:cNvPr id="48150" name="Text Box 11"/>
              <p:cNvSpPr txBox="1">
                <a:spLocks noChangeArrowheads="1"/>
              </p:cNvSpPr>
              <p:nvPr/>
            </p:nvSpPr>
            <p:spPr bwMode="auto">
              <a:xfrm>
                <a:off x="2912" y="1069"/>
                <a:ext cx="223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r>
                  <a:rPr lang="en-US" altLang="en-US" sz="2400" b="1" dirty="0" err="1">
                    <a:solidFill>
                      <a:srgbClr val="0000FF"/>
                    </a:solidFill>
                    <a:latin typeface="Times New Roman" pitchFamily="18" charset="0"/>
                  </a:rPr>
                  <a:t>Thời</a:t>
                </a:r>
                <a:r>
                  <a:rPr lang="en-US" altLang="en-US" sz="2400" b="1" dirty="0">
                    <a:solidFill>
                      <a:srgbClr val="0000FF"/>
                    </a:solidFill>
                    <a:latin typeface="Times New Roman" pitchFamily="18" charset="0"/>
                  </a:rPr>
                  <a:t> </a:t>
                </a:r>
                <a:r>
                  <a:rPr lang="en-US" altLang="en-US" sz="2400" b="1" dirty="0" err="1">
                    <a:solidFill>
                      <a:srgbClr val="0000FF"/>
                    </a:solidFill>
                    <a:latin typeface="Times New Roman" pitchFamily="18" charset="0"/>
                  </a:rPr>
                  <a:t>gian</a:t>
                </a:r>
                <a:r>
                  <a:rPr lang="en-US" altLang="en-US" sz="2400" b="1" dirty="0">
                    <a:solidFill>
                      <a:srgbClr val="0000FF"/>
                    </a:solidFill>
                    <a:latin typeface="Times New Roman" pitchFamily="18" charset="0"/>
                  </a:rPr>
                  <a:t> LĐ </a:t>
                </a:r>
                <a:r>
                  <a:rPr lang="vi-VN" altLang="en-US" sz="2400" b="1" dirty="0">
                    <a:solidFill>
                      <a:srgbClr val="0000FF"/>
                    </a:solidFill>
                    <a:latin typeface="Times New Roman" pitchFamily="18" charset="0"/>
                  </a:rPr>
                  <a:t>thặng dư</a:t>
                </a:r>
                <a:r>
                  <a:rPr lang="en-US" altLang="en-US" sz="2400" b="1" dirty="0">
                    <a:solidFill>
                      <a:srgbClr val="0000FF"/>
                    </a:solidFill>
                    <a:latin typeface="Times New Roman" pitchFamily="18" charset="0"/>
                  </a:rPr>
                  <a:t> (t’)</a:t>
                </a:r>
                <a:endParaRPr lang="vi-VN" altLang="en-US" sz="2400" b="1" dirty="0">
                  <a:solidFill>
                    <a:srgbClr val="0000FF"/>
                  </a:solidFill>
                  <a:latin typeface="Times New Roman" pitchFamily="18" charset="0"/>
                </a:endParaRPr>
              </a:p>
            </p:txBody>
          </p:sp>
        </p:grpSp>
        <p:sp>
          <p:nvSpPr>
            <p:cNvPr id="48142" name="Text Box 18"/>
            <p:cNvSpPr txBox="1">
              <a:spLocks noChangeArrowheads="1"/>
            </p:cNvSpPr>
            <p:nvPr/>
          </p:nvSpPr>
          <p:spPr bwMode="auto">
            <a:xfrm>
              <a:off x="1845" y="872"/>
              <a:ext cx="239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r>
                <a:rPr lang="vi-VN" altLang="en-US" sz="2400" b="1">
                  <a:solidFill>
                    <a:srgbClr val="FF3300"/>
                  </a:solidFill>
                  <a:latin typeface="Times New Roman" pitchFamily="18" charset="0"/>
                </a:rPr>
                <a:t>NGÀY LAO ĐỘNG 8 GIỜ</a:t>
              </a:r>
            </a:p>
          </p:txBody>
        </p:sp>
      </p:grpSp>
      <p:sp>
        <p:nvSpPr>
          <p:cNvPr id="18" name="Round Diagonal Corner Rectangle 17"/>
          <p:cNvSpPr/>
          <p:nvPr/>
        </p:nvSpPr>
        <p:spPr bwMode="auto">
          <a:xfrm>
            <a:off x="6290733" y="3648075"/>
            <a:ext cx="5647267" cy="2774950"/>
          </a:xfrm>
          <a:prstGeom prst="round2Diag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18900000" scaled="1"/>
            <a:tileRect/>
          </a:gradFill>
          <a:ln w="12700" cap="sq" cmpd="sng" algn="ctr">
            <a:solidFill>
              <a:schemeClr val="tx1"/>
            </a:solidFill>
            <a:prstDash val="solid"/>
            <a:round/>
            <a:headEnd type="none" w="sm" len="sm"/>
            <a:tailEnd type="none" w="sm" len="sm"/>
          </a:ln>
          <a:effectLst/>
        </p:spPr>
        <p:txBody>
          <a:bodyPr/>
          <a:lstStyle/>
          <a:p>
            <a:pPr algn="ctr" eaLnBrk="0" hangingPunct="0">
              <a:defRPr/>
            </a:pPr>
            <a:r>
              <a:rPr lang="en-US" sz="2800" dirty="0">
                <a:solidFill>
                  <a:srgbClr val="0000FF"/>
                </a:solidFill>
                <a:cs typeface="Times New Roman" pitchFamily="18" charset="0"/>
              </a:rPr>
              <a:t>+ </a:t>
            </a:r>
            <a:r>
              <a:rPr lang="en-US" sz="2800" b="1" u="sng" dirty="0" err="1">
                <a:solidFill>
                  <a:srgbClr val="0000FF"/>
                </a:solidFill>
                <a:cs typeface="Times New Roman" pitchFamily="18" charset="0"/>
              </a:rPr>
              <a:t>Thời</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gian</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lao</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động</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thặng</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dư</a:t>
            </a:r>
            <a:r>
              <a:rPr lang="en-US" sz="2800" dirty="0">
                <a:solidFill>
                  <a:srgbClr val="0000FF"/>
                </a:solidFill>
                <a:cs typeface="Times New Roman" pitchFamily="18" charset="0"/>
              </a:rPr>
              <a:t>: </a:t>
            </a:r>
            <a:r>
              <a:rPr lang="en-US" sz="2800" b="1" dirty="0" err="1">
                <a:solidFill>
                  <a:srgbClr val="FF3300"/>
                </a:solidFill>
                <a:cs typeface="Times New Roman" pitchFamily="18" charset="0"/>
              </a:rPr>
              <a:t>Phần</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còn</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lại</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của</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ngày</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lao</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động</a:t>
            </a:r>
            <a:r>
              <a:rPr lang="en-US" sz="2800" b="1" dirty="0">
                <a:solidFill>
                  <a:srgbClr val="FF3300"/>
                </a:solidFill>
                <a:cs typeface="Times New Roman" pitchFamily="18" charset="0"/>
              </a:rPr>
              <a:t>. Lao </a:t>
            </a:r>
            <a:r>
              <a:rPr lang="en-US" sz="2800" b="1" dirty="0" err="1">
                <a:solidFill>
                  <a:srgbClr val="FF3300"/>
                </a:solidFill>
                <a:cs typeface="Times New Roman" pitchFamily="18" charset="0"/>
              </a:rPr>
              <a:t>động</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trong</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thời</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gian</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đó</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là</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lao</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động</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thặng</a:t>
            </a:r>
            <a:r>
              <a:rPr lang="en-US" sz="2800" b="1" dirty="0">
                <a:solidFill>
                  <a:srgbClr val="FF3300"/>
                </a:solidFill>
                <a:cs typeface="Times New Roman" pitchFamily="18" charset="0"/>
              </a:rPr>
              <a:t> </a:t>
            </a:r>
            <a:r>
              <a:rPr lang="en-US" sz="2800" b="1" dirty="0" err="1">
                <a:solidFill>
                  <a:srgbClr val="FF3300"/>
                </a:solidFill>
                <a:cs typeface="Times New Roman" pitchFamily="18" charset="0"/>
              </a:rPr>
              <a:t>dư</a:t>
            </a:r>
            <a:endParaRPr lang="en-US" sz="2800" b="1" dirty="0">
              <a:solidFill>
                <a:srgbClr val="FF3300"/>
              </a:solidFill>
            </a:endParaRPr>
          </a:p>
        </p:txBody>
      </p:sp>
      <p:sp>
        <p:nvSpPr>
          <p:cNvPr id="19" name="Round Diagonal Corner Rectangle 18"/>
          <p:cNvSpPr/>
          <p:nvPr/>
        </p:nvSpPr>
        <p:spPr bwMode="auto">
          <a:xfrm>
            <a:off x="254000" y="3648075"/>
            <a:ext cx="5842000" cy="2774950"/>
          </a:xfrm>
          <a:prstGeom prst="round2Diag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13500000" scaled="1"/>
            <a:tileRect/>
          </a:gradFill>
          <a:ln w="12700" cap="sq" cmpd="sng" algn="ctr">
            <a:solidFill>
              <a:schemeClr val="tx1"/>
            </a:solidFill>
            <a:prstDash val="solid"/>
            <a:round/>
            <a:headEnd type="none" w="sm" len="sm"/>
            <a:tailEnd type="none" w="sm" len="sm"/>
          </a:ln>
          <a:effectLst/>
        </p:spPr>
        <p:txBody>
          <a:bodyPr/>
          <a:lstStyle/>
          <a:p>
            <a:pPr algn="ctr">
              <a:buFont typeface="Wingdings" pitchFamily="2" charset="2"/>
              <a:buNone/>
              <a:defRPr/>
            </a:pPr>
            <a:r>
              <a:rPr lang="en-US" sz="2800" dirty="0">
                <a:solidFill>
                  <a:srgbClr val="0000FF"/>
                </a:solidFill>
                <a:cs typeface="Times New Roman" pitchFamily="18" charset="0"/>
              </a:rPr>
              <a:t>+ </a:t>
            </a:r>
            <a:r>
              <a:rPr lang="en-US" sz="2800" b="1" u="sng" dirty="0" err="1">
                <a:solidFill>
                  <a:srgbClr val="0000FF"/>
                </a:solidFill>
                <a:cs typeface="Times New Roman" pitchFamily="18" charset="0"/>
              </a:rPr>
              <a:t>Thời</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gian</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lao</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động</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tất</a:t>
            </a:r>
            <a:r>
              <a:rPr lang="en-US" sz="2800" b="1" u="sng" dirty="0">
                <a:solidFill>
                  <a:srgbClr val="0000FF"/>
                </a:solidFill>
                <a:cs typeface="Times New Roman" pitchFamily="18" charset="0"/>
              </a:rPr>
              <a:t> </a:t>
            </a:r>
            <a:r>
              <a:rPr lang="en-US" sz="2800" b="1" u="sng" dirty="0" err="1">
                <a:solidFill>
                  <a:srgbClr val="0000FF"/>
                </a:solidFill>
                <a:cs typeface="Times New Roman" pitchFamily="18" charset="0"/>
              </a:rPr>
              <a:t>yếu</a:t>
            </a:r>
            <a:r>
              <a:rPr lang="en-US" sz="2800" b="1" u="sng" dirty="0">
                <a:solidFill>
                  <a:srgbClr val="0000FF"/>
                </a:solidFill>
                <a:cs typeface="Times New Roman" pitchFamily="18" charset="0"/>
              </a:rPr>
              <a:t>: </a:t>
            </a:r>
            <a:r>
              <a:rPr lang="en-US" sz="2800" b="1" dirty="0" err="1">
                <a:solidFill>
                  <a:srgbClr val="FF0000"/>
                </a:solidFill>
                <a:cs typeface="Times New Roman" pitchFamily="18" charset="0"/>
              </a:rPr>
              <a:t>Phần</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ngày</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lao</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động</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mà</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người</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công</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nhân</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tạo</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ra</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một</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lượng</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giá</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trị</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ngang</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bằng</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với</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giá</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trị</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sức</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lao</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động</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của</a:t>
            </a:r>
            <a:r>
              <a:rPr lang="en-US" sz="2800" b="1" dirty="0">
                <a:solidFill>
                  <a:srgbClr val="FF0000"/>
                </a:solidFill>
                <a:cs typeface="Times New Roman" pitchFamily="18" charset="0"/>
              </a:rPr>
              <a:t> </a:t>
            </a:r>
            <a:r>
              <a:rPr lang="en-US" sz="2800" b="1" dirty="0" err="1">
                <a:solidFill>
                  <a:srgbClr val="FF0000"/>
                </a:solidFill>
                <a:cs typeface="Times New Roman" pitchFamily="18" charset="0"/>
              </a:rPr>
              <a:t>mình</a:t>
            </a:r>
            <a:endParaRPr lang="en-US" sz="2800" b="1" dirty="0">
              <a:solidFill>
                <a:srgbClr val="FF0000"/>
              </a:solidFill>
              <a:cs typeface="Times New Roman" pitchFamily="18" charset="0"/>
            </a:endParaRPr>
          </a:p>
        </p:txBody>
      </p:sp>
      <p:sp>
        <p:nvSpPr>
          <p:cNvPr id="21" name="AutoShape 15"/>
          <p:cNvSpPr>
            <a:spLocks noChangeArrowheads="1"/>
          </p:cNvSpPr>
          <p:nvPr/>
        </p:nvSpPr>
        <p:spPr bwMode="auto">
          <a:xfrm>
            <a:off x="8627568" y="3136897"/>
            <a:ext cx="719664" cy="438156"/>
          </a:xfrm>
          <a:prstGeom prst="downArrow">
            <a:avLst>
              <a:gd name="adj1" fmla="val 50000"/>
              <a:gd name="adj2" fmla="val 25000"/>
            </a:avLst>
          </a:prstGeom>
          <a:solidFill>
            <a:schemeClr val="accent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endParaRPr lang="vi-VN" b="1">
              <a:latin typeface="Arial" pitchFamily="34" charset="0"/>
              <a:cs typeface="Arial" pitchFamily="34" charset="0"/>
            </a:endParaRPr>
          </a:p>
        </p:txBody>
      </p:sp>
    </p:spTree>
    <p:extLst>
      <p:ext uri="{BB962C8B-B14F-4D97-AF65-F5344CB8AC3E}">
        <p14:creationId xmlns:p14="http://schemas.microsoft.com/office/powerpoint/2010/main" val="2577940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blinds(horizontal)">
                                      <p:cBhvr>
                                        <p:cTn id="7" dur="500"/>
                                        <p:tgtEl>
                                          <p:spTgt spid="36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8687"/>
                                        </p:tgtEl>
                                        <p:attrNameLst>
                                          <p:attrName>style.visibility</p:attrName>
                                        </p:attrNameLst>
                                      </p:cBhvr>
                                      <p:to>
                                        <p:strVal val="visible"/>
                                      </p:to>
                                    </p:set>
                                    <p:anim calcmode="lin" valueType="num">
                                      <p:cBhvr>
                                        <p:cTn id="17" dur="500" fill="hold"/>
                                        <p:tgtEl>
                                          <p:spTgt spid="28687"/>
                                        </p:tgtEl>
                                        <p:attrNameLst>
                                          <p:attrName>ppt_w</p:attrName>
                                        </p:attrNameLst>
                                      </p:cBhvr>
                                      <p:tavLst>
                                        <p:tav tm="0">
                                          <p:val>
                                            <p:fltVal val="0"/>
                                          </p:val>
                                        </p:tav>
                                        <p:tav tm="100000">
                                          <p:val>
                                            <p:strVal val="#ppt_w"/>
                                          </p:val>
                                        </p:tav>
                                      </p:tavLst>
                                    </p:anim>
                                    <p:anim calcmode="lin" valueType="num">
                                      <p:cBhvr>
                                        <p:cTn id="18" dur="500" fill="hold"/>
                                        <p:tgtEl>
                                          <p:spTgt spid="28687"/>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heckerboard(across)">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checkerboard(across)">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txBox="1">
            <a:spLocks noGrp="1"/>
          </p:cNvSpPr>
          <p:nvPr/>
        </p:nvSpPr>
        <p:spPr bwMode="auto">
          <a:xfrm>
            <a:off x="8737600" y="6248400"/>
            <a:ext cx="2844800" cy="457200"/>
          </a:xfrm>
          <a:prstGeom prst="rect">
            <a:avLst/>
          </a:prstGeom>
          <a:noFill/>
          <a:ln>
            <a:miter lim="800000"/>
            <a:headEnd/>
            <a:tailEnd/>
          </a:ln>
        </p:spPr>
        <p:txBody>
          <a:bodyPr anchor="b"/>
          <a:lstStyle/>
          <a:p>
            <a:pPr algn="r">
              <a:defRPr/>
            </a:pPr>
            <a:fld id="{C8420E93-D201-4AFD-9939-E27A0A2AA8EF}" type="slidenum">
              <a:rPr lang="en-US" sz="2000">
                <a:effectLst>
                  <a:outerShdw blurRad="38100" dist="38100" dir="2700000" algn="tl">
                    <a:srgbClr val="000000"/>
                  </a:outerShdw>
                </a:effectLst>
                <a:latin typeface="Arial" charset="0"/>
                <a:cs typeface="+mn-cs"/>
              </a:rPr>
              <a:pPr algn="r">
                <a:defRPr/>
              </a:pPr>
              <a:t>2</a:t>
            </a:fld>
            <a:r>
              <a:rPr lang="en-US" sz="2000">
                <a:effectLst>
                  <a:outerShdw blurRad="38100" dist="38100" dir="2700000" algn="tl">
                    <a:srgbClr val="000000"/>
                  </a:outerShdw>
                </a:effectLst>
                <a:latin typeface="Arial" charset="0"/>
                <a:cs typeface="+mn-cs"/>
              </a:rPr>
              <a:t>/23</a:t>
            </a:r>
          </a:p>
        </p:txBody>
      </p:sp>
      <p:sp>
        <p:nvSpPr>
          <p:cNvPr id="2050" name="Rectangle 2"/>
          <p:cNvSpPr>
            <a:spLocks noGrp="1" noChangeArrowheads="1"/>
          </p:cNvSpPr>
          <p:nvPr>
            <p:ph type="title" idx="4294967295"/>
          </p:nvPr>
        </p:nvSpPr>
        <p:spPr>
          <a:xfrm>
            <a:off x="1176752" y="1736040"/>
            <a:ext cx="9347200" cy="3686175"/>
          </a:xfrm>
          <a:effectLst>
            <a:outerShdw dist="107763" dir="2700000" algn="ctr" rotWithShape="0">
              <a:schemeClr val="bg2">
                <a:alpha val="50000"/>
              </a:schemeClr>
            </a:outerShdw>
          </a:effectLst>
        </p:spPr>
        <p:txBody>
          <a:bodyPr>
            <a:normAutofit/>
          </a:bodyPr>
          <a:lstStyle/>
          <a:p>
            <a:pPr lvl="1" algn="ctr" rtl="0">
              <a:lnSpc>
                <a:spcPct val="90000"/>
              </a:lnSpc>
              <a:spcBef>
                <a:spcPct val="0"/>
              </a:spcBef>
              <a:defRPr/>
            </a:pPr>
            <a:br>
              <a:rPr lang="en-US" sz="3200" dirty="0">
                <a:latin typeface="Times New Roman (Headings)"/>
                <a:cs typeface="Times New Roman" pitchFamily="18" charset="0"/>
              </a:rPr>
            </a:br>
            <a:br>
              <a:rPr lang="en-US" sz="3200" dirty="0">
                <a:latin typeface="Times New Roman (Headings)"/>
                <a:cs typeface="Times New Roman" pitchFamily="18" charset="0"/>
              </a:rPr>
            </a:br>
            <a:r>
              <a:rPr lang="en-US" sz="3200" b="1" dirty="0">
                <a:latin typeface="Times New Roman (Headings)"/>
                <a:cs typeface="Times New Roman" pitchFamily="18" charset="0"/>
              </a:rPr>
              <a:t>3.1. </a:t>
            </a:r>
            <a:r>
              <a:rPr lang="vi-VN" sz="3600" b="1" dirty="0">
                <a:latin typeface="Times New Roman (Headings)"/>
              </a:rPr>
              <a:t>LÝ LUẬN CỦA C.MÁC VÈ GIÁ TRỊ THẶNG DƯ</a:t>
            </a:r>
            <a:br>
              <a:rPr lang="en-US" sz="3200" b="1" dirty="0">
                <a:latin typeface="Times New Roman (Headings)"/>
              </a:rPr>
            </a:br>
            <a:br>
              <a:rPr lang="en-US" sz="3200" dirty="0">
                <a:latin typeface="Times New Roman (Headings)"/>
                <a:cs typeface="Times New Roman" pitchFamily="18" charset="0"/>
              </a:rPr>
            </a:br>
            <a:br>
              <a:rPr lang="en-US" sz="3200" dirty="0">
                <a:latin typeface="Times New Roman (Headings)"/>
                <a:cs typeface="Times New Roman" pitchFamily="18" charset="0"/>
              </a:rPr>
            </a:br>
            <a:endParaRPr lang="en-US" sz="3200" dirty="0">
              <a:latin typeface="Times New Roman (Headings)"/>
              <a:cs typeface="Times New Roman" pitchFamily="18" charset="0"/>
            </a:endParaRPr>
          </a:p>
        </p:txBody>
      </p:sp>
    </p:spTree>
    <p:extLst>
      <p:ext uri="{BB962C8B-B14F-4D97-AF65-F5344CB8AC3E}">
        <p14:creationId xmlns:p14="http://schemas.microsoft.com/office/powerpoint/2010/main" val="571700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72577AE3-6BF4-4BAA-9551-1F10E0633BA8}" type="slidenum">
              <a:rPr lang="en-US">
                <a:latin typeface="+mn-lt"/>
              </a:rPr>
              <a:pPr>
                <a:defRPr/>
              </a:pPr>
              <a:t>20</a:t>
            </a:fld>
            <a:endParaRPr lang="en-US">
              <a:latin typeface="+mn-lt"/>
            </a:endParaRPr>
          </a:p>
        </p:txBody>
      </p:sp>
      <p:sp>
        <p:nvSpPr>
          <p:cNvPr id="2" name="TextBox 1"/>
          <p:cNvSpPr txBox="1"/>
          <p:nvPr/>
        </p:nvSpPr>
        <p:spPr>
          <a:xfrm>
            <a:off x="1181100" y="2120900"/>
            <a:ext cx="10020300" cy="2862322"/>
          </a:xfrm>
          <a:prstGeom prst="rect">
            <a:avLst/>
          </a:prstGeom>
          <a:noFill/>
        </p:spPr>
        <p:txBody>
          <a:bodyPr wrap="square" rtlCol="0">
            <a:spAutoFit/>
          </a:bodyPr>
          <a:lstStyle/>
          <a:p>
            <a:r>
              <a:rPr lang="vi-VN" sz="3600" dirty="0"/>
              <a:t>Như vậy, </a:t>
            </a:r>
            <a:r>
              <a:rPr lang="vi-VN" sz="3600" i="1" dirty="0"/>
              <a:t>giá trị thặng dư là bộ phận giá trị mới dôi ra ngoài giá trị sức lao động do công nhân tạo ra, là kết quả cùa lao động không công của công nhân cho nhà tư bản.</a:t>
            </a:r>
            <a:endParaRPr lang="en-US" sz="3600" dirty="0"/>
          </a:p>
          <a:p>
            <a:endParaRPr lang="en-US" sz="3600" dirty="0"/>
          </a:p>
        </p:txBody>
      </p:sp>
    </p:spTree>
    <p:extLst>
      <p:ext uri="{BB962C8B-B14F-4D97-AF65-F5344CB8AC3E}">
        <p14:creationId xmlns:p14="http://schemas.microsoft.com/office/powerpoint/2010/main" val="2367102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0500" y="546100"/>
            <a:ext cx="8394700" cy="523220"/>
          </a:xfrm>
          <a:prstGeom prst="rect">
            <a:avLst/>
          </a:prstGeom>
          <a:noFill/>
        </p:spPr>
        <p:txBody>
          <a:bodyPr wrap="square" rtlCol="0">
            <a:spAutoFit/>
          </a:bodyPr>
          <a:lstStyle/>
          <a:p>
            <a:pPr lvl="0"/>
            <a:r>
              <a:rPr lang="en-US" sz="2800" b="1" i="1" dirty="0"/>
              <a:t>3.1.1.4. </a:t>
            </a:r>
            <a:r>
              <a:rPr lang="vi-VN" sz="2800" b="1" i="1" dirty="0"/>
              <a:t>Tư bản hất biến và tư bản khả biến</a:t>
            </a:r>
            <a:endParaRPr lang="en-US" sz="2800" b="1" dirty="0"/>
          </a:p>
        </p:txBody>
      </p:sp>
      <p:sp>
        <p:nvSpPr>
          <p:cNvPr id="3" name="TextBox 2"/>
          <p:cNvSpPr txBox="1"/>
          <p:nvPr/>
        </p:nvSpPr>
        <p:spPr>
          <a:xfrm>
            <a:off x="1485900" y="2197100"/>
            <a:ext cx="9334500" cy="3108543"/>
          </a:xfrm>
          <a:prstGeom prst="rect">
            <a:avLst/>
          </a:prstGeom>
          <a:noFill/>
        </p:spPr>
        <p:txBody>
          <a:bodyPr wrap="square" rtlCol="0">
            <a:spAutoFit/>
          </a:bodyPr>
          <a:lstStyle/>
          <a:p>
            <a:r>
              <a:rPr lang="vi-VN" sz="2800" i="1" dirty="0"/>
              <a:t>- Tư bản bất biến</a:t>
            </a:r>
            <a:endParaRPr lang="en-US" sz="2800" dirty="0"/>
          </a:p>
          <a:p>
            <a:r>
              <a:rPr lang="vi-VN" sz="2800" i="1" dirty="0"/>
              <a:t>Bộ phận tư bản tồn tại dưới hình thái tư liệu sản xuất mà giá trị được lao động cụ thê của công nhãn làm thuê bào tôn và chuyên nguyên vẹn vào giả trị sản phẩm, tức là giả trị không biến đổi trong quả trình sản xuât được C.Mảc gọi là tư bàn bắt biến (ký hiệu là c).</a:t>
            </a:r>
            <a:endParaRPr lang="en-US" sz="2800" dirty="0"/>
          </a:p>
          <a:p>
            <a:endParaRPr lang="en-US" sz="2800" dirty="0"/>
          </a:p>
        </p:txBody>
      </p:sp>
    </p:spTree>
    <p:extLst>
      <p:ext uri="{BB962C8B-B14F-4D97-AF65-F5344CB8AC3E}">
        <p14:creationId xmlns:p14="http://schemas.microsoft.com/office/powerpoint/2010/main" val="145448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7600" y="1574800"/>
            <a:ext cx="10464800" cy="2677656"/>
          </a:xfrm>
          <a:prstGeom prst="rect">
            <a:avLst/>
          </a:prstGeom>
          <a:noFill/>
        </p:spPr>
        <p:txBody>
          <a:bodyPr wrap="square" rtlCol="0">
            <a:spAutoFit/>
          </a:bodyPr>
          <a:lstStyle/>
          <a:p>
            <a:r>
              <a:rPr lang="vi-VN" sz="2800" i="1" dirty="0">
                <a:latin typeface="+mj-lt"/>
              </a:rPr>
              <a:t>- Tư bản khả biến</a:t>
            </a:r>
            <a:endParaRPr lang="en-US" sz="2800" dirty="0">
              <a:latin typeface="+mj-lt"/>
            </a:endParaRPr>
          </a:p>
          <a:p>
            <a:r>
              <a:rPr lang="vi-VN" sz="2800" i="1" dirty="0">
                <a:latin typeface="+mj-lt"/>
              </a:rPr>
              <a:t>Bộ phận tư bản tồn tại dưới hình thải sức lao động không tải hiện ra, nhưng thông qua lao động trừu tượng của công nhân mà tăng lên, tức biến đ</a:t>
            </a:r>
            <a:r>
              <a:rPr lang="en-US" sz="2800" i="1" dirty="0">
                <a:latin typeface="+mj-lt"/>
              </a:rPr>
              <a:t>ổ</a:t>
            </a:r>
            <a:r>
              <a:rPr lang="vi-VN" sz="2800" i="1" dirty="0">
                <a:latin typeface="+mj-lt"/>
              </a:rPr>
              <a:t>i về </a:t>
            </a:r>
            <a:r>
              <a:rPr lang="en-US" sz="2800" i="1" dirty="0">
                <a:latin typeface="+mj-lt"/>
              </a:rPr>
              <a:t>so </a:t>
            </a:r>
            <a:r>
              <a:rPr lang="vi-VN" sz="2800" i="1" dirty="0">
                <a:latin typeface="+mj-lt"/>
              </a:rPr>
              <a:t>lượng trong quá trình sản xuất, được Mác gọi là tư bản khả biến (ký hiệu là v).</a:t>
            </a:r>
            <a:endParaRPr lang="en-US" sz="2800" dirty="0">
              <a:latin typeface="+mj-lt"/>
            </a:endParaRPr>
          </a:p>
          <a:p>
            <a:endParaRPr lang="en-US" sz="2800" dirty="0">
              <a:latin typeface="+mj-lt"/>
            </a:endParaRPr>
          </a:p>
        </p:txBody>
      </p:sp>
    </p:spTree>
    <p:extLst>
      <p:ext uri="{BB962C8B-B14F-4D97-AF65-F5344CB8AC3E}">
        <p14:creationId xmlns:p14="http://schemas.microsoft.com/office/powerpoint/2010/main" val="144559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a:extLst>
              <a:ext uri="{FF2B5EF4-FFF2-40B4-BE49-F238E27FC236}">
                <a16:creationId xmlns:a16="http://schemas.microsoft.com/office/drawing/2014/main" id="{FBCEDA31-AAB2-4840-A851-CB6F3D004D6E}"/>
              </a:ext>
            </a:extLst>
          </p:cNvPr>
          <p:cNvSpPr txBox="1">
            <a:spLocks noChangeArrowheads="1"/>
          </p:cNvSpPr>
          <p:nvPr/>
        </p:nvSpPr>
        <p:spPr bwMode="auto">
          <a:xfrm>
            <a:off x="1981200" y="-762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 typeface="Wingdings" panose="05000000000000000000" pitchFamily="2" charset="2"/>
              <a:buChar char="Ø"/>
            </a:pPr>
            <a:r>
              <a:rPr lang="en-US" altLang="en-US" sz="3600" u="sng" dirty="0" err="1">
                <a:solidFill>
                  <a:srgbClr val="FF3300"/>
                </a:solidFill>
              </a:rPr>
              <a:t>Căn</a:t>
            </a:r>
            <a:r>
              <a:rPr lang="en-US" altLang="en-US" sz="3600" u="sng" dirty="0">
                <a:solidFill>
                  <a:srgbClr val="FF3300"/>
                </a:solidFill>
              </a:rPr>
              <a:t> </a:t>
            </a:r>
            <a:r>
              <a:rPr lang="en-US" altLang="en-US" sz="3600" u="sng" dirty="0" err="1">
                <a:solidFill>
                  <a:srgbClr val="FF3300"/>
                </a:solidFill>
              </a:rPr>
              <a:t>cứ</a:t>
            </a:r>
            <a:r>
              <a:rPr lang="en-US" altLang="en-US" sz="3600" u="sng" dirty="0">
                <a:solidFill>
                  <a:srgbClr val="FF3300"/>
                </a:solidFill>
              </a:rPr>
              <a:t> </a:t>
            </a:r>
            <a:r>
              <a:rPr lang="en-US" altLang="en-US" sz="3600" u="sng" dirty="0" err="1">
                <a:solidFill>
                  <a:srgbClr val="FF3300"/>
                </a:solidFill>
              </a:rPr>
              <a:t>và</a:t>
            </a:r>
            <a:r>
              <a:rPr lang="en-US" altLang="en-US" sz="3600" u="sng" dirty="0">
                <a:solidFill>
                  <a:srgbClr val="FF3300"/>
                </a:solidFill>
              </a:rPr>
              <a:t> ý </a:t>
            </a:r>
            <a:r>
              <a:rPr lang="en-US" altLang="en-US" sz="3600" u="sng" dirty="0" err="1">
                <a:solidFill>
                  <a:srgbClr val="FF3300"/>
                </a:solidFill>
              </a:rPr>
              <a:t>nghĩa</a:t>
            </a:r>
            <a:r>
              <a:rPr lang="en-US" altLang="en-US" sz="3600" u="sng" dirty="0">
                <a:solidFill>
                  <a:srgbClr val="FF3300"/>
                </a:solidFill>
              </a:rPr>
              <a:t> </a:t>
            </a:r>
            <a:r>
              <a:rPr lang="en-US" altLang="en-US" sz="3600" u="sng" dirty="0" err="1">
                <a:solidFill>
                  <a:srgbClr val="FF3300"/>
                </a:solidFill>
              </a:rPr>
              <a:t>phân</a:t>
            </a:r>
            <a:r>
              <a:rPr lang="en-US" altLang="en-US" sz="3600" u="sng" dirty="0">
                <a:solidFill>
                  <a:srgbClr val="FF3300"/>
                </a:solidFill>
              </a:rPr>
              <a:t> chia </a:t>
            </a:r>
            <a:r>
              <a:rPr lang="en-US" altLang="en-US" sz="3600" u="sng" dirty="0" err="1">
                <a:solidFill>
                  <a:srgbClr val="FF3300"/>
                </a:solidFill>
              </a:rPr>
              <a:t>tư</a:t>
            </a:r>
            <a:r>
              <a:rPr lang="en-US" altLang="en-US" sz="3600" u="sng" dirty="0">
                <a:solidFill>
                  <a:srgbClr val="FF3300"/>
                </a:solidFill>
              </a:rPr>
              <a:t> </a:t>
            </a:r>
            <a:r>
              <a:rPr lang="en-US" altLang="en-US" sz="3600" u="sng" dirty="0" err="1">
                <a:solidFill>
                  <a:srgbClr val="FF3300"/>
                </a:solidFill>
              </a:rPr>
              <a:t>bản</a:t>
            </a:r>
            <a:r>
              <a:rPr lang="en-US" altLang="en-US" sz="3600" u="sng" dirty="0">
                <a:solidFill>
                  <a:srgbClr val="FF3300"/>
                </a:solidFill>
              </a:rPr>
              <a:t> </a:t>
            </a:r>
            <a:r>
              <a:rPr lang="en-US" altLang="en-US" sz="3600" u="sng" dirty="0" err="1">
                <a:solidFill>
                  <a:srgbClr val="FF3300"/>
                </a:solidFill>
              </a:rPr>
              <a:t>thành</a:t>
            </a:r>
            <a:r>
              <a:rPr lang="en-US" altLang="en-US" sz="3600" u="sng" dirty="0">
                <a:solidFill>
                  <a:srgbClr val="FF3300"/>
                </a:solidFill>
              </a:rPr>
              <a:t> </a:t>
            </a:r>
            <a:r>
              <a:rPr lang="en-US" altLang="en-US" sz="3600" u="sng" dirty="0" err="1">
                <a:solidFill>
                  <a:srgbClr val="FF3300"/>
                </a:solidFill>
              </a:rPr>
              <a:t>tư</a:t>
            </a:r>
            <a:r>
              <a:rPr lang="en-US" altLang="en-US" sz="3600" u="sng" dirty="0">
                <a:solidFill>
                  <a:srgbClr val="FF3300"/>
                </a:solidFill>
              </a:rPr>
              <a:t> </a:t>
            </a:r>
            <a:r>
              <a:rPr lang="en-US" altLang="en-US" sz="3600" u="sng" dirty="0" err="1">
                <a:solidFill>
                  <a:srgbClr val="FF3300"/>
                </a:solidFill>
              </a:rPr>
              <a:t>bản</a:t>
            </a:r>
            <a:r>
              <a:rPr lang="en-US" altLang="en-US" sz="3600" u="sng" dirty="0">
                <a:solidFill>
                  <a:srgbClr val="FF3300"/>
                </a:solidFill>
              </a:rPr>
              <a:t> </a:t>
            </a:r>
            <a:r>
              <a:rPr lang="en-US" altLang="en-US" sz="3600" u="sng" dirty="0" err="1">
                <a:solidFill>
                  <a:srgbClr val="FF3300"/>
                </a:solidFill>
              </a:rPr>
              <a:t>bất</a:t>
            </a:r>
            <a:r>
              <a:rPr lang="en-US" altLang="en-US" sz="3600" u="sng" dirty="0">
                <a:solidFill>
                  <a:srgbClr val="FF3300"/>
                </a:solidFill>
              </a:rPr>
              <a:t>  </a:t>
            </a:r>
            <a:r>
              <a:rPr lang="en-US" altLang="en-US" sz="3600" u="sng" dirty="0" err="1">
                <a:solidFill>
                  <a:srgbClr val="FF3300"/>
                </a:solidFill>
              </a:rPr>
              <a:t>và</a:t>
            </a:r>
            <a:r>
              <a:rPr lang="en-US" altLang="en-US" sz="3600" u="sng" dirty="0">
                <a:solidFill>
                  <a:srgbClr val="FF3300"/>
                </a:solidFill>
              </a:rPr>
              <a:t> </a:t>
            </a:r>
            <a:r>
              <a:rPr lang="en-US" altLang="en-US" sz="3600" u="sng" dirty="0" err="1">
                <a:solidFill>
                  <a:srgbClr val="FF3300"/>
                </a:solidFill>
              </a:rPr>
              <a:t>tư</a:t>
            </a:r>
            <a:r>
              <a:rPr lang="en-US" altLang="en-US" sz="3600" u="sng" dirty="0">
                <a:solidFill>
                  <a:srgbClr val="FF3300"/>
                </a:solidFill>
              </a:rPr>
              <a:t> </a:t>
            </a:r>
            <a:r>
              <a:rPr lang="en-US" altLang="en-US" sz="3600" u="sng" dirty="0" err="1">
                <a:solidFill>
                  <a:srgbClr val="FF3300"/>
                </a:solidFill>
              </a:rPr>
              <a:t>bản</a:t>
            </a:r>
            <a:r>
              <a:rPr lang="en-US" altLang="en-US" sz="3600" u="sng" dirty="0">
                <a:solidFill>
                  <a:srgbClr val="FF3300"/>
                </a:solidFill>
              </a:rPr>
              <a:t> </a:t>
            </a:r>
            <a:r>
              <a:rPr lang="en-US" altLang="en-US" sz="3600" u="sng" dirty="0" err="1">
                <a:solidFill>
                  <a:srgbClr val="FF3300"/>
                </a:solidFill>
              </a:rPr>
              <a:t>khả</a:t>
            </a:r>
            <a:r>
              <a:rPr lang="en-US" altLang="en-US" sz="3600" u="sng" dirty="0">
                <a:solidFill>
                  <a:srgbClr val="FF3300"/>
                </a:solidFill>
              </a:rPr>
              <a:t> </a:t>
            </a:r>
            <a:r>
              <a:rPr lang="en-US" altLang="en-US" sz="3600" u="sng" dirty="0" err="1">
                <a:solidFill>
                  <a:srgbClr val="FF3300"/>
                </a:solidFill>
              </a:rPr>
              <a:t>biến</a:t>
            </a:r>
            <a:r>
              <a:rPr lang="en-US" altLang="en-US" sz="3600" u="sng" dirty="0">
                <a:solidFill>
                  <a:srgbClr val="FF3300"/>
                </a:solidFill>
              </a:rPr>
              <a:t>:</a:t>
            </a:r>
          </a:p>
        </p:txBody>
      </p:sp>
      <p:sp>
        <p:nvSpPr>
          <p:cNvPr id="38915" name="Text Box 5">
            <a:extLst>
              <a:ext uri="{FF2B5EF4-FFF2-40B4-BE49-F238E27FC236}">
                <a16:creationId xmlns:a16="http://schemas.microsoft.com/office/drawing/2014/main" id="{20C654DD-1206-4629-9AA5-42035E92318B}"/>
              </a:ext>
            </a:extLst>
          </p:cNvPr>
          <p:cNvSpPr txBox="1">
            <a:spLocks noChangeArrowheads="1"/>
          </p:cNvSpPr>
          <p:nvPr/>
        </p:nvSpPr>
        <p:spPr bwMode="auto">
          <a:xfrm>
            <a:off x="235527" y="1219201"/>
            <a:ext cx="118456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3200" i="1" u="sng" dirty="0" err="1">
                <a:solidFill>
                  <a:srgbClr val="FF3300"/>
                </a:solidFill>
              </a:rPr>
              <a:t>Căn</a:t>
            </a:r>
            <a:r>
              <a:rPr lang="en-US" altLang="en-US" sz="3200" i="1" u="sng" dirty="0">
                <a:solidFill>
                  <a:srgbClr val="FF3300"/>
                </a:solidFill>
              </a:rPr>
              <a:t> </a:t>
            </a:r>
            <a:r>
              <a:rPr lang="en-US" altLang="en-US" sz="3200" i="1" u="sng" dirty="0" err="1">
                <a:solidFill>
                  <a:srgbClr val="FF3300"/>
                </a:solidFill>
              </a:rPr>
              <a:t>cứ</a:t>
            </a:r>
            <a:r>
              <a:rPr lang="en-US" altLang="en-US" sz="3200" i="1" u="sng" dirty="0">
                <a:solidFill>
                  <a:srgbClr val="FF3300"/>
                </a:solidFill>
              </a:rPr>
              <a:t>:</a:t>
            </a:r>
            <a:r>
              <a:rPr lang="en-US" altLang="en-US" sz="3200" dirty="0"/>
              <a:t> </a:t>
            </a:r>
            <a:r>
              <a:rPr lang="en-US" altLang="en-US" sz="3200" dirty="0" err="1"/>
              <a:t>Vai</a:t>
            </a:r>
            <a:r>
              <a:rPr lang="en-US" altLang="en-US" sz="3200" dirty="0"/>
              <a:t> </a:t>
            </a:r>
            <a:r>
              <a:rPr lang="en-US" altLang="en-US" sz="3200" dirty="0" err="1"/>
              <a:t>trò</a:t>
            </a:r>
            <a:r>
              <a:rPr lang="en-US" altLang="en-US" sz="3200" dirty="0"/>
              <a:t> </a:t>
            </a:r>
            <a:r>
              <a:rPr lang="en-US" altLang="en-US" sz="3200" dirty="0" err="1"/>
              <a:t>của</a:t>
            </a:r>
            <a:r>
              <a:rPr lang="en-US" altLang="en-US" sz="3200" dirty="0"/>
              <a:t> </a:t>
            </a:r>
            <a:r>
              <a:rPr lang="en-US" altLang="en-US" sz="3200" dirty="0" err="1"/>
              <a:t>từng</a:t>
            </a:r>
            <a:r>
              <a:rPr lang="en-US" altLang="en-US" sz="3200" dirty="0"/>
              <a:t> </a:t>
            </a:r>
            <a:r>
              <a:rPr lang="en-US" altLang="en-US" sz="3200" dirty="0" err="1"/>
              <a:t>yếu</a:t>
            </a:r>
            <a:r>
              <a:rPr lang="en-US" altLang="en-US" sz="3200" dirty="0"/>
              <a:t> </a:t>
            </a:r>
            <a:r>
              <a:rPr lang="en-US" altLang="en-US" sz="3200" dirty="0" err="1"/>
              <a:t>tố</a:t>
            </a:r>
            <a:r>
              <a:rPr lang="en-US" altLang="en-US" sz="3200" dirty="0"/>
              <a:t> </a:t>
            </a:r>
            <a:r>
              <a:rPr lang="en-US" altLang="en-US" sz="3200" dirty="0" err="1"/>
              <a:t>tư</a:t>
            </a:r>
            <a:r>
              <a:rPr lang="en-US" altLang="en-US" sz="3200" dirty="0"/>
              <a:t> </a:t>
            </a:r>
            <a:r>
              <a:rPr lang="en-US" altLang="en-US" sz="3200" dirty="0" err="1"/>
              <a:t>bản</a:t>
            </a:r>
            <a:r>
              <a:rPr lang="en-US" altLang="en-US" sz="3200" dirty="0"/>
              <a:t> </a:t>
            </a:r>
            <a:r>
              <a:rPr lang="en-US" altLang="en-US" sz="3200" dirty="0" err="1"/>
              <a:t>trong</a:t>
            </a:r>
            <a:r>
              <a:rPr lang="en-US" altLang="en-US" sz="3200" dirty="0"/>
              <a:t> </a:t>
            </a:r>
            <a:r>
              <a:rPr lang="en-US" altLang="en-US" sz="3200" dirty="0" err="1"/>
              <a:t>sáng</a:t>
            </a:r>
            <a:r>
              <a:rPr lang="en-US" altLang="en-US" sz="3200" dirty="0"/>
              <a:t> </a:t>
            </a:r>
            <a:r>
              <a:rPr lang="en-US" altLang="en-US" sz="3200" dirty="0" err="1"/>
              <a:t>tạo</a:t>
            </a:r>
            <a:r>
              <a:rPr lang="en-US" altLang="en-US" sz="3200" dirty="0"/>
              <a:t> </a:t>
            </a:r>
            <a:r>
              <a:rPr lang="en-US" altLang="en-US" sz="3200" dirty="0" err="1"/>
              <a:t>giá</a:t>
            </a:r>
            <a:r>
              <a:rPr lang="en-US" altLang="en-US" sz="3200" dirty="0"/>
              <a:t> </a:t>
            </a:r>
            <a:r>
              <a:rPr lang="en-US" altLang="en-US" sz="3200" dirty="0" err="1"/>
              <a:t>trị</a:t>
            </a:r>
            <a:r>
              <a:rPr lang="en-US" altLang="en-US" sz="3200" dirty="0"/>
              <a:t> </a:t>
            </a:r>
            <a:r>
              <a:rPr lang="en-US" altLang="en-US" sz="3200" dirty="0" err="1"/>
              <a:t>thặng</a:t>
            </a:r>
            <a:r>
              <a:rPr lang="en-US" altLang="en-US" sz="3200" dirty="0"/>
              <a:t> </a:t>
            </a:r>
            <a:r>
              <a:rPr lang="en-US" altLang="en-US" sz="3200" dirty="0" err="1"/>
              <a:t>dư</a:t>
            </a:r>
            <a:r>
              <a:rPr lang="en-US" altLang="en-US" sz="3200" dirty="0"/>
              <a:t>.</a:t>
            </a:r>
          </a:p>
        </p:txBody>
      </p:sp>
      <p:sp>
        <p:nvSpPr>
          <p:cNvPr id="38916" name="Text Box 6">
            <a:extLst>
              <a:ext uri="{FF2B5EF4-FFF2-40B4-BE49-F238E27FC236}">
                <a16:creationId xmlns:a16="http://schemas.microsoft.com/office/drawing/2014/main" id="{5F9CE2D3-6663-4051-8238-2F002306330B}"/>
              </a:ext>
            </a:extLst>
          </p:cNvPr>
          <p:cNvSpPr txBox="1">
            <a:spLocks noChangeArrowheads="1"/>
          </p:cNvSpPr>
          <p:nvPr/>
        </p:nvSpPr>
        <p:spPr bwMode="auto">
          <a:xfrm>
            <a:off x="374071" y="1908752"/>
            <a:ext cx="107788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2000" i="1" u="sng" dirty="0">
                <a:solidFill>
                  <a:srgbClr val="FF3300"/>
                </a:solidFill>
              </a:rPr>
              <a:t>Ý </a:t>
            </a:r>
            <a:r>
              <a:rPr lang="en-US" altLang="en-US" sz="2000" i="1" u="sng" dirty="0" err="1">
                <a:solidFill>
                  <a:srgbClr val="FF3300"/>
                </a:solidFill>
              </a:rPr>
              <a:t>nghĩa</a:t>
            </a:r>
            <a:r>
              <a:rPr lang="en-US" altLang="en-US" sz="2000" i="1" u="sng" dirty="0">
                <a:solidFill>
                  <a:srgbClr val="FF3300"/>
                </a:solidFill>
              </a:rPr>
              <a:t>:</a:t>
            </a:r>
            <a:r>
              <a:rPr lang="en-US" altLang="en-US" sz="2000" dirty="0"/>
              <a:t> </a:t>
            </a:r>
          </a:p>
          <a:p>
            <a:pPr eaLnBrk="1" hangingPunct="1">
              <a:spcBef>
                <a:spcPct val="50000"/>
              </a:spcBef>
            </a:pPr>
            <a:r>
              <a:rPr lang="en-US" altLang="en-US" sz="2000" dirty="0"/>
              <a:t>+ V (SLĐ) </a:t>
            </a:r>
            <a:r>
              <a:rPr lang="en-US" altLang="en-US" sz="2000" dirty="0" err="1"/>
              <a:t>là</a:t>
            </a:r>
            <a:r>
              <a:rPr lang="en-US" altLang="en-US" sz="2000" dirty="0"/>
              <a:t> </a:t>
            </a:r>
            <a:r>
              <a:rPr lang="en-US" altLang="en-US" sz="2000" dirty="0" err="1"/>
              <a:t>nguồn</a:t>
            </a:r>
            <a:r>
              <a:rPr lang="en-US" altLang="en-US" sz="2000" dirty="0"/>
              <a:t> </a:t>
            </a:r>
            <a:r>
              <a:rPr lang="en-US" altLang="en-US" sz="2000" dirty="0" err="1"/>
              <a:t>gốc</a:t>
            </a:r>
            <a:r>
              <a:rPr lang="en-US" altLang="en-US" sz="2000" dirty="0"/>
              <a:t> </a:t>
            </a:r>
            <a:r>
              <a:rPr lang="en-US" altLang="en-US" sz="2000" dirty="0" err="1"/>
              <a:t>sinh</a:t>
            </a:r>
            <a:r>
              <a:rPr lang="en-US" altLang="en-US" sz="2000" dirty="0"/>
              <a:t> ra m</a:t>
            </a:r>
          </a:p>
          <a:p>
            <a:pPr eaLnBrk="1" hangingPunct="1">
              <a:spcBef>
                <a:spcPct val="50000"/>
              </a:spcBef>
            </a:pPr>
            <a:r>
              <a:rPr lang="en-US" altLang="en-US" sz="2000" dirty="0"/>
              <a:t>+ C (TLSX) </a:t>
            </a:r>
            <a:r>
              <a:rPr lang="en-US" altLang="en-US" sz="2000" dirty="0" err="1"/>
              <a:t>là</a:t>
            </a:r>
            <a:r>
              <a:rPr lang="en-US" altLang="en-US" sz="2000" dirty="0"/>
              <a:t> </a:t>
            </a:r>
            <a:r>
              <a:rPr lang="en-US" altLang="en-US" sz="2000" dirty="0" err="1"/>
              <a:t>điều</a:t>
            </a:r>
            <a:r>
              <a:rPr lang="en-US" altLang="en-US" sz="2000" dirty="0"/>
              <a:t> </a:t>
            </a:r>
            <a:r>
              <a:rPr lang="en-US" altLang="en-US" sz="2000" dirty="0" err="1"/>
              <a:t>kiện</a:t>
            </a:r>
            <a:r>
              <a:rPr lang="en-US" altLang="en-US" sz="2000" dirty="0"/>
              <a:t> </a:t>
            </a:r>
            <a:r>
              <a:rPr lang="en-US" altLang="en-US" sz="2000" dirty="0" err="1"/>
              <a:t>không</a:t>
            </a:r>
            <a:r>
              <a:rPr lang="en-US" altLang="en-US" sz="2000" dirty="0"/>
              <a:t> </a:t>
            </a:r>
            <a:r>
              <a:rPr lang="en-US" altLang="en-US" sz="2000" dirty="0" err="1"/>
              <a:t>thể</a:t>
            </a:r>
            <a:r>
              <a:rPr lang="en-US" altLang="en-US" sz="2000" dirty="0"/>
              <a:t> </a:t>
            </a:r>
            <a:r>
              <a:rPr lang="en-US" altLang="en-US" sz="2000" dirty="0" err="1"/>
              <a:t>thiếu</a:t>
            </a:r>
            <a:r>
              <a:rPr lang="en-US" altLang="en-US" sz="2000" dirty="0"/>
              <a:t> </a:t>
            </a:r>
            <a:r>
              <a:rPr lang="en-US" altLang="en-US" sz="2000" dirty="0" err="1"/>
              <a:t>được</a:t>
            </a:r>
            <a:endParaRPr lang="en-US" altLang="en-US" sz="2000" dirty="0"/>
          </a:p>
          <a:p>
            <a:pPr eaLnBrk="1" hangingPunct="1">
              <a:spcBef>
                <a:spcPct val="50000"/>
              </a:spcBef>
            </a:pPr>
            <a:r>
              <a:rPr lang="en-US" altLang="en-US" sz="2000" dirty="0"/>
              <a:t>+ </a:t>
            </a:r>
            <a:r>
              <a:rPr lang="en-US" altLang="en-US" sz="2000" dirty="0" err="1"/>
              <a:t>Nó</a:t>
            </a:r>
            <a:r>
              <a:rPr lang="en-US" altLang="en-US" sz="2000" dirty="0"/>
              <a:t> </a:t>
            </a:r>
            <a:r>
              <a:rPr lang="en-US" altLang="en-US" sz="2000" dirty="0" err="1"/>
              <a:t>bác</a:t>
            </a:r>
            <a:r>
              <a:rPr lang="en-US" altLang="en-US" sz="2000" dirty="0"/>
              <a:t> </a:t>
            </a:r>
            <a:r>
              <a:rPr lang="en-US" altLang="en-US" sz="2000" dirty="0" err="1"/>
              <a:t>bỏ</a:t>
            </a:r>
            <a:r>
              <a:rPr lang="en-US" altLang="en-US" sz="2000" dirty="0"/>
              <a:t> </a:t>
            </a:r>
            <a:r>
              <a:rPr lang="en-US" altLang="en-US" sz="2000" dirty="0" err="1"/>
              <a:t>quan</a:t>
            </a:r>
            <a:r>
              <a:rPr lang="en-US" altLang="en-US" sz="2000" dirty="0"/>
              <a:t> </a:t>
            </a:r>
            <a:r>
              <a:rPr lang="en-US" altLang="en-US" sz="2000" dirty="0" err="1"/>
              <a:t>điểm</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nhà</a:t>
            </a:r>
            <a:r>
              <a:rPr lang="en-US" altLang="en-US" sz="2000" dirty="0"/>
              <a:t> </a:t>
            </a:r>
            <a:r>
              <a:rPr lang="en-US" altLang="en-US" sz="2000" dirty="0" err="1"/>
              <a:t>kinh</a:t>
            </a:r>
            <a:r>
              <a:rPr lang="en-US" altLang="en-US" sz="2000" dirty="0"/>
              <a:t> </a:t>
            </a:r>
            <a:r>
              <a:rPr lang="en-US" altLang="en-US" sz="2000" dirty="0" err="1"/>
              <a:t>tế</a:t>
            </a:r>
            <a:r>
              <a:rPr lang="en-US" altLang="en-US" sz="2000" dirty="0"/>
              <a:t> </a:t>
            </a:r>
            <a:r>
              <a:rPr lang="en-US" altLang="en-US" sz="2000" dirty="0" err="1"/>
              <a:t>học</a:t>
            </a:r>
            <a:r>
              <a:rPr lang="en-US" altLang="en-US" sz="2000" dirty="0"/>
              <a:t> </a:t>
            </a:r>
            <a:r>
              <a:rPr lang="en-US" altLang="en-US" sz="2000" dirty="0" err="1"/>
              <a:t>cổ</a:t>
            </a:r>
            <a:r>
              <a:rPr lang="en-US" altLang="en-US" sz="2000" dirty="0"/>
              <a:t> </a:t>
            </a:r>
            <a:r>
              <a:rPr lang="en-US" altLang="en-US" sz="2000" dirty="0" err="1"/>
              <a:t>điển</a:t>
            </a:r>
            <a:r>
              <a:rPr lang="en-US" altLang="en-US" sz="2000" dirty="0"/>
              <a:t>: </a:t>
            </a:r>
            <a:r>
              <a:rPr lang="en-US" altLang="en-US" sz="2000" dirty="0" err="1"/>
              <a:t>máy</a:t>
            </a:r>
            <a:r>
              <a:rPr lang="en-US" altLang="en-US" sz="2000" dirty="0"/>
              <a:t> </a:t>
            </a:r>
            <a:r>
              <a:rPr lang="en-US" altLang="en-US" sz="2000" dirty="0" err="1"/>
              <a:t>móc</a:t>
            </a:r>
            <a:r>
              <a:rPr lang="en-US" altLang="en-US" sz="2000" dirty="0"/>
              <a:t> </a:t>
            </a:r>
            <a:r>
              <a:rPr lang="en-US" altLang="en-US" sz="2000" dirty="0" err="1"/>
              <a:t>sinh</a:t>
            </a:r>
            <a:r>
              <a:rPr lang="en-US" altLang="en-US" sz="2000" dirty="0"/>
              <a:t> ra </a:t>
            </a:r>
            <a:r>
              <a:rPr lang="en-US" altLang="en-US" sz="2000" dirty="0" err="1"/>
              <a:t>lời</a:t>
            </a:r>
            <a:r>
              <a:rPr lang="en-US" altLang="en-US" sz="2000" dirty="0"/>
              <a:t>.</a:t>
            </a:r>
          </a:p>
        </p:txBody>
      </p:sp>
      <p:sp>
        <p:nvSpPr>
          <p:cNvPr id="2" name="TextBox 1">
            <a:extLst>
              <a:ext uri="{FF2B5EF4-FFF2-40B4-BE49-F238E27FC236}">
                <a16:creationId xmlns:a16="http://schemas.microsoft.com/office/drawing/2014/main" id="{26380559-57D4-42A0-9D38-F5A4E3AAF073}"/>
              </a:ext>
            </a:extLst>
          </p:cNvPr>
          <p:cNvSpPr txBox="1"/>
          <p:nvPr/>
        </p:nvSpPr>
        <p:spPr>
          <a:xfrm>
            <a:off x="6248402" y="2110907"/>
            <a:ext cx="3491345" cy="1200329"/>
          </a:xfrm>
          <a:prstGeom prst="rect">
            <a:avLst/>
          </a:prstGeom>
          <a:noFill/>
        </p:spPr>
        <p:txBody>
          <a:bodyPr wrap="square" rtlCol="0">
            <a:spAutoFit/>
          </a:bodyPr>
          <a:lstStyle/>
          <a:p>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lao</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thặng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dư</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Arrow: Right 2">
            <a:extLst>
              <a:ext uri="{FF2B5EF4-FFF2-40B4-BE49-F238E27FC236}">
                <a16:creationId xmlns:a16="http://schemas.microsoft.com/office/drawing/2014/main" id="{4B1B6B6E-85B7-4D80-934C-D87FF399A110}"/>
              </a:ext>
            </a:extLst>
          </p:cNvPr>
          <p:cNvSpPr/>
          <p:nvPr/>
        </p:nvSpPr>
        <p:spPr>
          <a:xfrm>
            <a:off x="5188527" y="2309289"/>
            <a:ext cx="969818" cy="80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36700" y="1854200"/>
            <a:ext cx="9347200" cy="3108543"/>
          </a:xfrm>
          <a:prstGeom prst="rect">
            <a:avLst/>
          </a:prstGeom>
          <a:noFill/>
        </p:spPr>
        <p:txBody>
          <a:bodyPr wrap="square" rtlCol="0">
            <a:spAutoFit/>
          </a:bodyPr>
          <a:lstStyle/>
          <a:p>
            <a:r>
              <a:rPr lang="vi-VN" sz="2800" i="1" dirty="0">
                <a:latin typeface="Times New Roman (Headings)"/>
              </a:rPr>
              <a:t>3.</a:t>
            </a:r>
            <a:r>
              <a:rPr lang="en-US" sz="2800" i="1" dirty="0">
                <a:latin typeface="Times New Roman (Headings)"/>
              </a:rPr>
              <a:t>1.</a:t>
            </a:r>
            <a:r>
              <a:rPr lang="vi-VN" sz="2800" i="1" dirty="0">
                <a:latin typeface="Times New Roman (Headings)"/>
              </a:rPr>
              <a:t>1.5. Tiền công</a:t>
            </a:r>
            <a:endParaRPr lang="en-US" sz="2800" dirty="0">
              <a:latin typeface="Times New Roman (Headings)"/>
            </a:endParaRPr>
          </a:p>
          <a:p>
            <a:r>
              <a:rPr lang="vi-VN" sz="2800" dirty="0">
                <a:latin typeface="Times New Roman (Headings)"/>
              </a:rPr>
              <a:t>Tiền công là giá cả của hàng hóa sức lao động. Đó là bộ phận của giá trị mới do chính hao phí sức lao động của người lao động làm thuê tạo ra, nhưng nó lại thường dược hiểu là do người mua sức lao động trà cho người lao động làm thuê.</a:t>
            </a:r>
            <a:endParaRPr lang="en-US" sz="2800" dirty="0">
              <a:latin typeface="Times New Roman (Headings)"/>
            </a:endParaRPr>
          </a:p>
          <a:p>
            <a:endParaRPr lang="en-US" sz="2800" dirty="0">
              <a:latin typeface="Times New Roman (Headings)"/>
            </a:endParaRPr>
          </a:p>
        </p:txBody>
      </p:sp>
    </p:spTree>
    <p:extLst>
      <p:ext uri="{BB962C8B-B14F-4D97-AF65-F5344CB8AC3E}">
        <p14:creationId xmlns:p14="http://schemas.microsoft.com/office/powerpoint/2010/main" val="2955624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0" y="698500"/>
            <a:ext cx="9080500" cy="954107"/>
          </a:xfrm>
          <a:prstGeom prst="rect">
            <a:avLst/>
          </a:prstGeom>
          <a:noFill/>
        </p:spPr>
        <p:txBody>
          <a:bodyPr wrap="square" rtlCol="0">
            <a:spAutoFit/>
          </a:bodyPr>
          <a:lstStyle/>
          <a:p>
            <a:r>
              <a:rPr lang="vi-VN" sz="2800" b="1" i="1" dirty="0"/>
              <a:t>3.1.1.6. Tuần hoàn và chu chuyến của tư bàn</a:t>
            </a:r>
            <a:endParaRPr lang="en-US" sz="2800" b="1" dirty="0"/>
          </a:p>
          <a:p>
            <a:endParaRPr lang="en-US" sz="2800" b="1" dirty="0"/>
          </a:p>
        </p:txBody>
      </p:sp>
      <p:sp>
        <p:nvSpPr>
          <p:cNvPr id="3" name="TextBox 2"/>
          <p:cNvSpPr txBox="1"/>
          <p:nvPr/>
        </p:nvSpPr>
        <p:spPr>
          <a:xfrm>
            <a:off x="762000" y="1778000"/>
            <a:ext cx="10960100" cy="3539430"/>
          </a:xfrm>
          <a:prstGeom prst="rect">
            <a:avLst/>
          </a:prstGeom>
          <a:noFill/>
        </p:spPr>
        <p:txBody>
          <a:bodyPr wrap="square" rtlCol="0">
            <a:spAutoFit/>
          </a:bodyPr>
          <a:lstStyle/>
          <a:p>
            <a:r>
              <a:rPr lang="vi-VN" sz="2800" dirty="0">
                <a:latin typeface="+mj-lt"/>
              </a:rPr>
              <a:t>* Tuần hoàn tư bản</a:t>
            </a:r>
            <a:endParaRPr lang="en-US" sz="2800" dirty="0">
              <a:latin typeface="+mj-lt"/>
            </a:endParaRPr>
          </a:p>
          <a:p>
            <a:r>
              <a:rPr lang="vi-VN" sz="2800" dirty="0">
                <a:latin typeface="+mj-lt"/>
              </a:rPr>
              <a:t>Tuần hoàn của tư bản là sự vận động của tư bản lần lượt trài qua ba giai đoạn dưới ba hình thái kế tiếp nhau (tư bản tiền tệ, tư bàn sản xuất, tư bản hàng hóa) gắn với thực hiện những chức năng tương ứng (chuẩn bị các điều kiện cần thiết để sàn xuất giá trị thặng dư, sản xuất giá trị thặng dư, thực hiện giá trị thặng dư) và quay trở về hình thái ban đầu cùng với giá trị thặng dư.</a:t>
            </a:r>
            <a:endParaRPr lang="en-US" sz="2800" dirty="0">
              <a:latin typeface="+mj-lt"/>
            </a:endParaRPr>
          </a:p>
          <a:p>
            <a:endParaRPr lang="en-US" sz="2800" dirty="0">
              <a:latin typeface="+mj-lt"/>
            </a:endParaRPr>
          </a:p>
        </p:txBody>
      </p:sp>
    </p:spTree>
    <p:extLst>
      <p:ext uri="{BB962C8B-B14F-4D97-AF65-F5344CB8AC3E}">
        <p14:creationId xmlns:p14="http://schemas.microsoft.com/office/powerpoint/2010/main" val="236288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739900"/>
            <a:ext cx="10642600" cy="2062103"/>
          </a:xfrm>
          <a:prstGeom prst="rect">
            <a:avLst/>
          </a:prstGeom>
          <a:noFill/>
        </p:spPr>
        <p:txBody>
          <a:bodyPr wrap="square" rtlCol="0">
            <a:spAutoFit/>
          </a:bodyPr>
          <a:lstStyle/>
          <a:p>
            <a:r>
              <a:rPr lang="vi-VN" sz="3200" dirty="0">
                <a:latin typeface="+mj-lt"/>
              </a:rPr>
              <a:t>* Chu chuyển cùa tư bản</a:t>
            </a:r>
            <a:endParaRPr lang="en-US" sz="3200" dirty="0">
              <a:latin typeface="+mj-lt"/>
            </a:endParaRPr>
          </a:p>
          <a:p>
            <a:r>
              <a:rPr lang="vi-VN" sz="3200" i="1" dirty="0">
                <a:latin typeface="+mj-lt"/>
              </a:rPr>
              <a:t>Chu chuyển tư bản là tuần hoàn tư bản được xét là quá trình định kỳ, thường xuyên lặp đi lặp lại và đoi mới theo thời gian.</a:t>
            </a:r>
            <a:endParaRPr lang="en-US" sz="3200" dirty="0">
              <a:latin typeface="+mj-lt"/>
            </a:endParaRPr>
          </a:p>
          <a:p>
            <a:endParaRPr lang="en-US" sz="3200" dirty="0">
              <a:latin typeface="+mj-lt"/>
            </a:endParaRPr>
          </a:p>
        </p:txBody>
      </p:sp>
    </p:spTree>
    <p:extLst>
      <p:ext uri="{BB962C8B-B14F-4D97-AF65-F5344CB8AC3E}">
        <p14:creationId xmlns:p14="http://schemas.microsoft.com/office/powerpoint/2010/main" val="48397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5613D-DEAB-497C-BDEB-CF850B9EAC63}"/>
              </a:ext>
            </a:extLst>
          </p:cNvPr>
          <p:cNvSpPr txBox="1"/>
          <p:nvPr/>
        </p:nvSpPr>
        <p:spPr>
          <a:xfrm>
            <a:off x="1454727" y="1468582"/>
            <a:ext cx="9531928" cy="2246769"/>
          </a:xfrm>
          <a:prstGeom prst="rect">
            <a:avLst/>
          </a:prstGeom>
          <a:noFill/>
        </p:spPr>
        <p:txBody>
          <a:bodyPr wrap="square" rtlCol="0">
            <a:spAutoFit/>
          </a:bodyPr>
          <a:lstStyle/>
          <a:p>
            <a:r>
              <a:rPr lang="en-US" sz="2800" u="sng" dirty="0" err="1">
                <a:solidFill>
                  <a:schemeClr val="accent1"/>
                </a:solidFill>
                <a:latin typeface="Times New Roman" panose="02020603050405020304" pitchFamily="18" charset="0"/>
                <a:cs typeface="Times New Roman" panose="02020603050405020304" pitchFamily="18" charset="0"/>
              </a:rPr>
              <a:t>Khác</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nhau</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giữa</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Tuần</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hoàn</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tư</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bản</a:t>
            </a:r>
            <a:r>
              <a:rPr lang="en-US" sz="2800" u="sng" dirty="0">
                <a:solidFill>
                  <a:schemeClr val="accent1"/>
                </a:solidFill>
                <a:latin typeface="Times New Roman" panose="02020603050405020304" pitchFamily="18" charset="0"/>
                <a:cs typeface="Times New Roman" panose="02020603050405020304" pitchFamily="18" charset="0"/>
              </a:rPr>
              <a:t> </a:t>
            </a:r>
            <a:r>
              <a:rPr lang="en-US" sz="2800" u="sng" dirty="0" err="1">
                <a:solidFill>
                  <a:schemeClr val="accent1"/>
                </a:solidFill>
                <a:latin typeface="Times New Roman" panose="02020603050405020304" pitchFamily="18" charset="0"/>
                <a:cs typeface="Times New Roman" panose="02020603050405020304" pitchFamily="18" charset="0"/>
              </a:rPr>
              <a:t>và</a:t>
            </a:r>
            <a:r>
              <a:rPr lang="en-US" sz="2800" u="sng" dirty="0">
                <a:solidFill>
                  <a:schemeClr val="accent1"/>
                </a:solidFill>
                <a:latin typeface="Times New Roman" panose="02020603050405020304" pitchFamily="18" charset="0"/>
                <a:cs typeface="Times New Roman" panose="02020603050405020304" pitchFamily="18" charset="0"/>
              </a:rPr>
              <a:t> </a:t>
            </a:r>
            <a:r>
              <a:rPr lang="vi-VN" sz="2800" u="sng" dirty="0">
                <a:solidFill>
                  <a:schemeClr val="accent1"/>
                </a:solidFill>
                <a:effectLst/>
                <a:latin typeface="Times New Roman" panose="02020603050405020304" pitchFamily="18" charset="0"/>
                <a:cs typeface="Times New Roman" panose="02020603050405020304" pitchFamily="18" charset="0"/>
              </a:rPr>
              <a:t>Chu chuyển tư bản</a:t>
            </a:r>
            <a:r>
              <a:rPr lang="en-US" sz="2800" u="sng" dirty="0">
                <a:solidFill>
                  <a:schemeClr val="accent1"/>
                </a:solidFill>
                <a:effectLst/>
                <a:latin typeface="Times New Roman" panose="02020603050405020304" pitchFamily="18" charset="0"/>
                <a:cs typeface="Times New Roman" panose="02020603050405020304" pitchFamily="18" charset="0"/>
              </a:rPr>
              <a:t>:</a:t>
            </a:r>
          </a:p>
          <a:p>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phản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ánh</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mặt</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8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Chu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phản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ánh</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mặt</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8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88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1100" y="787400"/>
            <a:ext cx="8648700" cy="1200329"/>
          </a:xfrm>
          <a:prstGeom prst="rect">
            <a:avLst/>
          </a:prstGeom>
          <a:noFill/>
        </p:spPr>
        <p:txBody>
          <a:bodyPr wrap="square" rtlCol="0">
            <a:spAutoFit/>
          </a:bodyPr>
          <a:lstStyle/>
          <a:p>
            <a:r>
              <a:rPr lang="vi-VN" sz="2400" b="1" dirty="0"/>
              <a:t>Xét theo phương thức chu chuyển giá trị của tư bản sản xuất vào giá trị sản phẩm, tư bản được chia thành các bộ phận là tư b</a:t>
            </a:r>
            <a:r>
              <a:rPr lang="en-US" sz="2400" b="1" dirty="0"/>
              <a:t>ả</a:t>
            </a:r>
            <a:r>
              <a:rPr lang="vi-VN" sz="2400" b="1" dirty="0"/>
              <a:t>n cố định và tư bản lưu động.</a:t>
            </a:r>
            <a:endParaRPr lang="en-US" sz="2400" b="1" dirty="0"/>
          </a:p>
        </p:txBody>
      </p:sp>
      <p:sp>
        <p:nvSpPr>
          <p:cNvPr id="3" name="TextBox 2"/>
          <p:cNvSpPr txBox="1"/>
          <p:nvPr/>
        </p:nvSpPr>
        <p:spPr>
          <a:xfrm>
            <a:off x="1066800" y="2374900"/>
            <a:ext cx="9423400" cy="2308324"/>
          </a:xfrm>
          <a:prstGeom prst="rect">
            <a:avLst/>
          </a:prstGeom>
          <a:noFill/>
        </p:spPr>
        <p:txBody>
          <a:bodyPr wrap="square" rtlCol="0">
            <a:spAutoFit/>
          </a:bodyPr>
          <a:lstStyle/>
          <a:p>
            <a:endParaRPr lang="en-US" sz="2400" dirty="0"/>
          </a:p>
          <a:p>
            <a:r>
              <a:rPr lang="vi-VN" sz="2400" i="1" dirty="0"/>
              <a:t>Tư bản cố định là bộ phận tư bản sản xuất tồn tại dưới hình thái tư liệu lao động tham gia toàn bộ vào quả trình sản xuất nhưng giá trị của nó chỉ chuyên dân dân, từng phẩn vào giá trị sản phâm theo mức độ hao mòn.</a:t>
            </a:r>
            <a:endParaRPr lang="en-US" sz="2400" dirty="0"/>
          </a:p>
          <a:p>
            <a:endParaRPr lang="en-US" sz="2400" dirty="0"/>
          </a:p>
        </p:txBody>
      </p:sp>
      <p:sp>
        <p:nvSpPr>
          <p:cNvPr id="4" name="TextBox 3">
            <a:extLst>
              <a:ext uri="{FF2B5EF4-FFF2-40B4-BE49-F238E27FC236}">
                <a16:creationId xmlns:a16="http://schemas.microsoft.com/office/drawing/2014/main" id="{DAD400D2-27E0-4F65-B84D-CE5C851CE473}"/>
              </a:ext>
            </a:extLst>
          </p:cNvPr>
          <p:cNvSpPr txBox="1"/>
          <p:nvPr/>
        </p:nvSpPr>
        <p:spPr>
          <a:xfrm>
            <a:off x="1468582" y="4683224"/>
            <a:ext cx="9767454" cy="1569660"/>
          </a:xfrm>
          <a:prstGeom prst="rect">
            <a:avLst/>
          </a:prstGeom>
          <a:noFill/>
        </p:spPr>
        <p:txBody>
          <a:bodyPr wrap="square" rtlCol="0">
            <a:spAutoFit/>
          </a:bodyPr>
          <a:lstStyle/>
          <a:p>
            <a:r>
              <a:rPr lang="en-US" sz="3200" dirty="0" err="1">
                <a:solidFill>
                  <a:schemeClr val="accent1"/>
                </a:solidFill>
                <a:effectLst/>
                <a:latin typeface="Times New Roman" panose="02020603050405020304" pitchFamily="18" charset="0"/>
                <a:ea typeface="Calibri" panose="020F0502020204030204" pitchFamily="34" charset="0"/>
              </a:rPr>
              <a:t>Tăng</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tốc</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độ</a:t>
            </a:r>
            <a:r>
              <a:rPr lang="en-US" sz="3200" dirty="0">
                <a:solidFill>
                  <a:schemeClr val="accent1"/>
                </a:solidFill>
                <a:effectLst/>
                <a:latin typeface="Times New Roman" panose="02020603050405020304" pitchFamily="18" charset="0"/>
                <a:ea typeface="Calibri" panose="020F0502020204030204" pitchFamily="34" charset="0"/>
              </a:rPr>
              <a:t> chu </a:t>
            </a:r>
            <a:r>
              <a:rPr lang="en-US" sz="3200" dirty="0" err="1">
                <a:solidFill>
                  <a:schemeClr val="accent1"/>
                </a:solidFill>
                <a:effectLst/>
                <a:latin typeface="Times New Roman" panose="02020603050405020304" pitchFamily="18" charset="0"/>
                <a:ea typeface="Calibri" panose="020F0502020204030204" pitchFamily="34" charset="0"/>
              </a:rPr>
              <a:t>chuyển</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của</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tư</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bản</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cố</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định</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sẽ</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khắc</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phục</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được</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sự</a:t>
            </a:r>
            <a:r>
              <a:rPr lang="en-US" sz="3200" dirty="0">
                <a:solidFill>
                  <a:schemeClr val="accent1"/>
                </a:solidFill>
                <a:effectLst/>
                <a:latin typeface="Times New Roman" panose="02020603050405020304" pitchFamily="18" charset="0"/>
                <a:ea typeface="Calibri" panose="020F0502020204030204" pitchFamily="34" charset="0"/>
              </a:rPr>
              <a:t> hao </a:t>
            </a:r>
            <a:r>
              <a:rPr lang="en-US" sz="3200" dirty="0" err="1">
                <a:solidFill>
                  <a:schemeClr val="accent1"/>
                </a:solidFill>
                <a:effectLst/>
                <a:latin typeface="Times New Roman" panose="02020603050405020304" pitchFamily="18" charset="0"/>
                <a:ea typeface="Calibri" panose="020F0502020204030204" pitchFamily="34" charset="0"/>
              </a:rPr>
              <a:t>mòn</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vô</a:t>
            </a:r>
            <a:r>
              <a:rPr lang="en-US" sz="3200" dirty="0">
                <a:solidFill>
                  <a:schemeClr val="accent1"/>
                </a:solidFill>
                <a:effectLst/>
                <a:latin typeface="Times New Roman" panose="02020603050405020304" pitchFamily="18" charset="0"/>
                <a:ea typeface="Calibri" panose="020F0502020204030204" pitchFamily="34" charset="0"/>
              </a:rPr>
              <a:t> </a:t>
            </a:r>
            <a:r>
              <a:rPr lang="en-US" sz="3200" dirty="0" err="1">
                <a:solidFill>
                  <a:schemeClr val="accent1"/>
                </a:solidFill>
                <a:effectLst/>
                <a:latin typeface="Times New Roman" panose="02020603050405020304" pitchFamily="18" charset="0"/>
                <a:ea typeface="Calibri" panose="020F0502020204030204" pitchFamily="34" charset="0"/>
              </a:rPr>
              <a:t>hình</a:t>
            </a:r>
            <a:r>
              <a:rPr lang="en-US" sz="3200" dirty="0">
                <a:solidFill>
                  <a:schemeClr val="accent1"/>
                </a:solidFill>
                <a:latin typeface="Times New Roman" panose="02020603050405020304" pitchFamily="18" charset="0"/>
                <a:ea typeface="Calibri" panose="020F0502020204030204" pitchFamily="34" charset="0"/>
              </a:rPr>
              <a:t>, </a:t>
            </a:r>
            <a:r>
              <a:rPr lang="en-US" sz="3200" dirty="0" err="1">
                <a:solidFill>
                  <a:schemeClr val="accent1"/>
                </a:solidFill>
                <a:latin typeface="Times New Roman" panose="02020603050405020304" pitchFamily="18" charset="0"/>
                <a:ea typeface="Calibri" panose="020F0502020204030204" pitchFamily="34" charset="0"/>
              </a:rPr>
              <a:t>không</a:t>
            </a:r>
            <a:r>
              <a:rPr lang="en-US" sz="3200" dirty="0">
                <a:solidFill>
                  <a:schemeClr val="accent1"/>
                </a:solidFill>
                <a:latin typeface="Times New Roman" panose="02020603050405020304" pitchFamily="18" charset="0"/>
                <a:ea typeface="Calibri" panose="020F0502020204030204" pitchFamily="34" charset="0"/>
              </a:rPr>
              <a:t> </a:t>
            </a:r>
            <a:r>
              <a:rPr lang="en-US" sz="3200" dirty="0" err="1">
                <a:solidFill>
                  <a:schemeClr val="accent1"/>
                </a:solidFill>
                <a:latin typeface="Times New Roman" panose="02020603050405020304" pitchFamily="18" charset="0"/>
                <a:ea typeface="Calibri" panose="020F0502020204030204" pitchFamily="34" charset="0"/>
              </a:rPr>
              <a:t>khắc</a:t>
            </a:r>
            <a:r>
              <a:rPr lang="en-US" sz="3200" dirty="0">
                <a:solidFill>
                  <a:schemeClr val="accent1"/>
                </a:solidFill>
                <a:latin typeface="Times New Roman" panose="02020603050405020304" pitchFamily="18" charset="0"/>
                <a:ea typeface="Calibri" panose="020F0502020204030204" pitchFamily="34" charset="0"/>
              </a:rPr>
              <a:t> </a:t>
            </a:r>
            <a:r>
              <a:rPr lang="en-US" sz="3200" dirty="0" err="1">
                <a:solidFill>
                  <a:schemeClr val="accent1"/>
                </a:solidFill>
                <a:latin typeface="Times New Roman" panose="02020603050405020304" pitchFamily="18" charset="0"/>
                <a:ea typeface="Calibri" panose="020F0502020204030204" pitchFamily="34" charset="0"/>
              </a:rPr>
              <a:t>phục</a:t>
            </a:r>
            <a:r>
              <a:rPr lang="en-US" sz="3200" dirty="0">
                <a:solidFill>
                  <a:schemeClr val="accent1"/>
                </a:solidFill>
                <a:latin typeface="Times New Roman" panose="02020603050405020304" pitchFamily="18" charset="0"/>
                <a:ea typeface="Calibri" panose="020F0502020204030204" pitchFamily="34" charset="0"/>
              </a:rPr>
              <a:t> </a:t>
            </a:r>
            <a:r>
              <a:rPr lang="en-US" sz="3200" dirty="0" err="1">
                <a:solidFill>
                  <a:schemeClr val="accent1"/>
                </a:solidFill>
                <a:latin typeface="Times New Roman" panose="02020603050405020304" pitchFamily="18" charset="0"/>
                <a:ea typeface="Calibri" panose="020F0502020204030204" pitchFamily="34" charset="0"/>
              </a:rPr>
              <a:t>được</a:t>
            </a:r>
            <a:r>
              <a:rPr lang="en-US" sz="3200" dirty="0">
                <a:solidFill>
                  <a:schemeClr val="accent1"/>
                </a:solidFill>
                <a:latin typeface="Times New Roman" panose="02020603050405020304" pitchFamily="18" charset="0"/>
                <a:ea typeface="Calibri" panose="020F0502020204030204" pitchFamily="34" charset="0"/>
              </a:rPr>
              <a:t> hao </a:t>
            </a:r>
            <a:r>
              <a:rPr lang="en-US" sz="3200" dirty="0" err="1">
                <a:solidFill>
                  <a:schemeClr val="accent1"/>
                </a:solidFill>
                <a:latin typeface="Times New Roman" panose="02020603050405020304" pitchFamily="18" charset="0"/>
                <a:ea typeface="Calibri" panose="020F0502020204030204" pitchFamily="34" charset="0"/>
              </a:rPr>
              <a:t>mòn</a:t>
            </a:r>
            <a:r>
              <a:rPr lang="en-US" sz="3200" dirty="0">
                <a:solidFill>
                  <a:schemeClr val="accent1"/>
                </a:solidFill>
                <a:latin typeface="Times New Roman" panose="02020603050405020304" pitchFamily="18" charset="0"/>
                <a:ea typeface="Calibri" panose="020F0502020204030204" pitchFamily="34" charset="0"/>
              </a:rPr>
              <a:t> </a:t>
            </a:r>
            <a:r>
              <a:rPr lang="en-US" sz="3200" dirty="0" err="1">
                <a:solidFill>
                  <a:schemeClr val="accent1"/>
                </a:solidFill>
                <a:latin typeface="Times New Roman" panose="02020603050405020304" pitchFamily="18" charset="0"/>
                <a:ea typeface="Calibri" panose="020F0502020204030204" pitchFamily="34" charset="0"/>
              </a:rPr>
              <a:t>hữu</a:t>
            </a:r>
            <a:r>
              <a:rPr lang="en-US" sz="3200" dirty="0">
                <a:solidFill>
                  <a:schemeClr val="accent1"/>
                </a:solidFill>
                <a:latin typeface="Times New Roman" panose="02020603050405020304" pitchFamily="18" charset="0"/>
                <a:ea typeface="Calibri" panose="020F0502020204030204" pitchFamily="34" charset="0"/>
              </a:rPr>
              <a:t> </a:t>
            </a:r>
            <a:r>
              <a:rPr lang="en-US" sz="3200" dirty="0" err="1">
                <a:solidFill>
                  <a:schemeClr val="accent1"/>
                </a:solidFill>
                <a:latin typeface="Times New Roman" panose="02020603050405020304" pitchFamily="18" charset="0"/>
                <a:ea typeface="Calibri" panose="020F0502020204030204" pitchFamily="34" charset="0"/>
              </a:rPr>
              <a:t>hình</a:t>
            </a:r>
            <a:endParaRPr lang="en-US" sz="3200" dirty="0">
              <a:solidFill>
                <a:schemeClr val="accent1"/>
              </a:solidFill>
            </a:endParaRPr>
          </a:p>
        </p:txBody>
      </p:sp>
    </p:spTree>
    <p:extLst>
      <p:ext uri="{BB962C8B-B14F-4D97-AF65-F5344CB8AC3E}">
        <p14:creationId xmlns:p14="http://schemas.microsoft.com/office/powerpoint/2010/main" val="30967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6500" y="1803400"/>
            <a:ext cx="10147300" cy="2246769"/>
          </a:xfrm>
          <a:prstGeom prst="rect">
            <a:avLst/>
          </a:prstGeom>
          <a:noFill/>
        </p:spPr>
        <p:txBody>
          <a:bodyPr wrap="square" rtlCol="0">
            <a:spAutoFit/>
          </a:bodyPr>
          <a:lstStyle/>
          <a:p>
            <a:r>
              <a:rPr lang="vi-VN" sz="2800" i="1" dirty="0">
                <a:latin typeface="+mj-lt"/>
              </a:rPr>
              <a:t>Tư bản lưu động là bộ phận tư bản sản xuất tồn tại dưới hình thải sức lao động, nguyên nhiên vật liệu, vật liệu phụ, giá trị của nó được chuyển một lần, toàn phần vào giả trị sản phẩm khi kết thúc từng quá trình sản xu</a:t>
            </a:r>
            <a:r>
              <a:rPr lang="en-US" sz="2800" i="1" dirty="0">
                <a:latin typeface="+mj-lt"/>
              </a:rPr>
              <a:t>ất</a:t>
            </a:r>
            <a:r>
              <a:rPr lang="vi-VN" sz="2800" i="1" dirty="0">
                <a:latin typeface="+mj-lt"/>
              </a:rPr>
              <a:t>.</a:t>
            </a:r>
            <a:endParaRPr lang="en-US" sz="2800" dirty="0">
              <a:latin typeface="+mj-lt"/>
            </a:endParaRPr>
          </a:p>
          <a:p>
            <a:endParaRPr lang="en-US" sz="2800" dirty="0">
              <a:latin typeface="+mj-lt"/>
            </a:endParaRPr>
          </a:p>
        </p:txBody>
      </p:sp>
    </p:spTree>
    <p:extLst>
      <p:ext uri="{BB962C8B-B14F-4D97-AF65-F5344CB8AC3E}">
        <p14:creationId xmlns:p14="http://schemas.microsoft.com/office/powerpoint/2010/main" val="261452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B8B9B198-4D9E-4D46-8CD5-709620CB99FB}" type="slidenum">
              <a:rPr lang="en-US">
                <a:latin typeface="+mn-lt"/>
              </a:rPr>
              <a:pPr>
                <a:defRPr/>
              </a:pPr>
              <a:t>3</a:t>
            </a:fld>
            <a:endParaRPr lang="en-US">
              <a:latin typeface="+mn-lt"/>
            </a:endParaRPr>
          </a:p>
        </p:txBody>
      </p:sp>
      <p:sp>
        <p:nvSpPr>
          <p:cNvPr id="11268" name="Rectangle 4"/>
          <p:cNvSpPr>
            <a:spLocks noChangeArrowheads="1"/>
          </p:cNvSpPr>
          <p:nvPr/>
        </p:nvSpPr>
        <p:spPr bwMode="auto">
          <a:xfrm>
            <a:off x="1534585" y="1881188"/>
            <a:ext cx="86889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spcBef>
                <a:spcPct val="20000"/>
              </a:spcBef>
              <a:buClr>
                <a:srgbClr val="E66C7D"/>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E66C7D"/>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6BB76D"/>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6BB76D"/>
              </a:buClr>
              <a:buSzPct val="65000"/>
              <a:buFont typeface="Wingdings 2" pitchFamily="18" charset="2"/>
              <a:buChar char=""/>
              <a:defRPr sz="2000">
                <a:solidFill>
                  <a:schemeClr val="tx1"/>
                </a:solidFill>
                <a:latin typeface="Constantia" pitchFamily="18" charset="0"/>
              </a:defRPr>
            </a:lvl9pPr>
          </a:lstStyle>
          <a:p>
            <a:pPr eaLnBrk="1" hangingPunct="1">
              <a:spcBef>
                <a:spcPct val="0"/>
              </a:spcBef>
              <a:buClrTx/>
              <a:buSzTx/>
              <a:buFontTx/>
              <a:buNone/>
            </a:pPr>
            <a:endParaRPr lang="en-US" altLang="en-US" sz="2400">
              <a:latin typeface="Times New Roman" pitchFamily="18" charset="0"/>
            </a:endParaRPr>
          </a:p>
        </p:txBody>
      </p:sp>
      <p:grpSp>
        <p:nvGrpSpPr>
          <p:cNvPr id="7" name="Group 6"/>
          <p:cNvGrpSpPr/>
          <p:nvPr/>
        </p:nvGrpSpPr>
        <p:grpSpPr>
          <a:xfrm>
            <a:off x="58208" y="871538"/>
            <a:ext cx="12192000" cy="5695950"/>
            <a:chOff x="0" y="185738"/>
            <a:chExt cx="12192000" cy="5695950"/>
          </a:xfrm>
        </p:grpSpPr>
        <p:pic>
          <p:nvPicPr>
            <p:cNvPr id="8" name="Picture 9" descr="wall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84" y="2590800"/>
              <a:ext cx="38608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118557371-mooie-laptop">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5600" y="2667000"/>
              <a:ext cx="34544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Photo6B">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1" y="2438400"/>
              <a:ext cx="2258484"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3"/>
            <p:cNvSpPr>
              <a:spLocks noChangeArrowheads="1"/>
            </p:cNvSpPr>
            <p:nvPr/>
          </p:nvSpPr>
          <p:spPr bwMode="auto">
            <a:xfrm>
              <a:off x="1617133" y="5392222"/>
              <a:ext cx="8746067" cy="369332"/>
            </a:xfrm>
            <a:prstGeom prst="rect">
              <a:avLst/>
            </a:prstGeom>
            <a:solidFill>
              <a:srgbClr val="FFFF99"/>
            </a:solidFill>
            <a:ln w="9525">
              <a:solidFill>
                <a:schemeClr val="tx1"/>
              </a:solidFill>
              <a:miter lim="800000"/>
              <a:headEnd/>
              <a:tailEnd/>
            </a:ln>
          </p:spPr>
          <p:txBody>
            <a:bodyPr anchor="ctr">
              <a:spAutoFit/>
            </a:bodyPr>
            <a:lstStyle/>
            <a:p>
              <a:endParaRPr lang="en-US"/>
            </a:p>
          </p:txBody>
        </p:sp>
        <p:sp>
          <p:nvSpPr>
            <p:cNvPr id="12" name="Text Box 14"/>
            <p:cNvSpPr txBox="1">
              <a:spLocks noChangeArrowheads="1"/>
            </p:cNvSpPr>
            <p:nvPr/>
          </p:nvSpPr>
          <p:spPr bwMode="auto">
            <a:xfrm>
              <a:off x="1888067" y="5297488"/>
              <a:ext cx="71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sz="3200" b="1">
                  <a:latin typeface="Arial" charset="0"/>
                </a:rPr>
                <a:t>H</a:t>
              </a:r>
            </a:p>
          </p:txBody>
        </p:sp>
        <p:sp>
          <p:nvSpPr>
            <p:cNvPr id="13" name="Text Box 15"/>
            <p:cNvSpPr txBox="1">
              <a:spLocks noChangeArrowheads="1"/>
            </p:cNvSpPr>
            <p:nvPr/>
          </p:nvSpPr>
          <p:spPr bwMode="auto">
            <a:xfrm>
              <a:off x="5369984" y="5297488"/>
              <a:ext cx="71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sz="3200" b="1">
                  <a:latin typeface="Arial" charset="0"/>
                </a:rPr>
                <a:t>T</a:t>
              </a:r>
            </a:p>
          </p:txBody>
        </p:sp>
        <p:sp>
          <p:nvSpPr>
            <p:cNvPr id="14" name="Text Box 16"/>
            <p:cNvSpPr txBox="1">
              <a:spLocks noChangeArrowheads="1"/>
            </p:cNvSpPr>
            <p:nvPr/>
          </p:nvSpPr>
          <p:spPr bwMode="auto">
            <a:xfrm>
              <a:off x="9144000" y="5284788"/>
              <a:ext cx="71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sz="3200" b="1">
                  <a:latin typeface="Arial" charset="0"/>
                </a:rPr>
                <a:t>H</a:t>
              </a:r>
            </a:p>
          </p:txBody>
        </p:sp>
        <p:sp>
          <p:nvSpPr>
            <p:cNvPr id="15" name="Line 17"/>
            <p:cNvSpPr>
              <a:spLocks noChangeShapeType="1"/>
            </p:cNvSpPr>
            <p:nvPr/>
          </p:nvSpPr>
          <p:spPr bwMode="auto">
            <a:xfrm>
              <a:off x="2829984" y="5589588"/>
              <a:ext cx="193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6" name="Line 18"/>
            <p:cNvSpPr>
              <a:spLocks noChangeShapeType="1"/>
            </p:cNvSpPr>
            <p:nvPr/>
          </p:nvSpPr>
          <p:spPr bwMode="auto">
            <a:xfrm>
              <a:off x="6385984" y="5589588"/>
              <a:ext cx="193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7" name="AutoShape 17"/>
            <p:cNvSpPr>
              <a:spLocks noChangeAspect="1" noChangeArrowheads="1"/>
            </p:cNvSpPr>
            <p:nvPr/>
          </p:nvSpPr>
          <p:spPr bwMode="auto">
            <a:xfrm flipV="1">
              <a:off x="0" y="914401"/>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
          <p:nvSpPr>
            <p:cNvPr id="18" name="Rectangle 2"/>
            <p:cNvSpPr txBox="1">
              <a:spLocks noChangeArrowheads="1"/>
            </p:cNvSpPr>
            <p:nvPr/>
          </p:nvSpPr>
          <p:spPr>
            <a:xfrm>
              <a:off x="762000" y="185738"/>
              <a:ext cx="10668000" cy="6858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3600" b="1" dirty="0">
                  <a:solidFill>
                    <a:srgbClr val="FF0000"/>
                  </a:solidFill>
                </a:rPr>
                <a:t>3.1.1.1. </a:t>
              </a:r>
              <a:r>
                <a:rPr lang="vi-VN" sz="3600" b="1" dirty="0">
                  <a:solidFill>
                    <a:srgbClr val="FF0000"/>
                  </a:solidFill>
                </a:rPr>
                <a:t>Công thức chung của tư bản</a:t>
              </a:r>
              <a:endParaRPr lang="vi-VN" sz="3600" b="1" dirty="0">
                <a:solidFill>
                  <a:schemeClr val="accent5">
                    <a:lumMod val="75000"/>
                  </a:schemeClr>
                </a:solidFill>
                <a:latin typeface="+mn-lt"/>
              </a:endParaRPr>
            </a:p>
          </p:txBody>
        </p:sp>
        <p:sp>
          <p:nvSpPr>
            <p:cNvPr id="19" name="Rectangle 21"/>
            <p:cNvSpPr>
              <a:spLocks noChangeArrowheads="1"/>
            </p:cNvSpPr>
            <p:nvPr/>
          </p:nvSpPr>
          <p:spPr bwMode="auto">
            <a:xfrm>
              <a:off x="762000" y="1143000"/>
              <a:ext cx="10784416" cy="762000"/>
            </a:xfrm>
            <a:prstGeom prst="rect">
              <a:avLst/>
            </a:prstGeom>
            <a:solidFill>
              <a:srgbClr val="9999FF"/>
            </a:solidFill>
            <a:ln w="9525">
              <a:solidFill>
                <a:schemeClr val="tx1"/>
              </a:solidFill>
              <a:miter lim="800000"/>
              <a:headEnd/>
              <a:tailEnd/>
            </a:ln>
            <a:effectLst>
              <a:outerShdw dist="107763" dir="2700000" algn="ctr" rotWithShape="0">
                <a:schemeClr val="bg2"/>
              </a:outerShdw>
            </a:effectLst>
          </p:spPr>
          <p:txBody>
            <a:bodyPr anchor="ctr"/>
            <a:lstStyle/>
            <a:p>
              <a:r>
                <a:rPr lang="en-US" sz="2800" b="1" dirty="0">
                  <a:solidFill>
                    <a:srgbClr val="FF0000"/>
                  </a:solidFill>
                  <a:latin typeface="Arial" charset="0"/>
                </a:rPr>
                <a:t>T </a:t>
              </a:r>
              <a:r>
                <a:rPr lang="en-US" sz="2800" b="1" dirty="0" err="1">
                  <a:solidFill>
                    <a:srgbClr val="FF0000"/>
                  </a:solidFill>
                  <a:latin typeface="Arial" charset="0"/>
                </a:rPr>
                <a:t>là</a:t>
              </a:r>
              <a:r>
                <a:rPr lang="en-US" sz="2800" b="1" dirty="0">
                  <a:solidFill>
                    <a:srgbClr val="FF0000"/>
                  </a:solidFill>
                  <a:latin typeface="Arial" charset="0"/>
                </a:rPr>
                <a:t> </a:t>
              </a:r>
              <a:r>
                <a:rPr lang="en-US" sz="2800" b="1" dirty="0" err="1">
                  <a:solidFill>
                    <a:srgbClr val="FF0000"/>
                  </a:solidFill>
                  <a:latin typeface="Arial" charset="0"/>
                </a:rPr>
                <a:t>tiền</a:t>
              </a:r>
              <a:r>
                <a:rPr lang="en-US" sz="2800" b="1" dirty="0">
                  <a:solidFill>
                    <a:srgbClr val="FF0000"/>
                  </a:solidFill>
                  <a:latin typeface="Arial" charset="0"/>
                </a:rPr>
                <a:t> </a:t>
              </a:r>
              <a:r>
                <a:rPr lang="en-US" sz="2800" b="1" dirty="0" err="1">
                  <a:solidFill>
                    <a:srgbClr val="FF0000"/>
                  </a:solidFill>
                  <a:latin typeface="Arial" charset="0"/>
                </a:rPr>
                <a:t>thông</a:t>
              </a:r>
              <a:r>
                <a:rPr lang="en-US" sz="2800" b="1" dirty="0">
                  <a:solidFill>
                    <a:srgbClr val="FF0000"/>
                  </a:solidFill>
                  <a:latin typeface="Arial" charset="0"/>
                </a:rPr>
                <a:t> </a:t>
              </a:r>
              <a:r>
                <a:rPr lang="en-US" sz="2800" b="1" dirty="0" err="1">
                  <a:solidFill>
                    <a:srgbClr val="FF0000"/>
                  </a:solidFill>
                  <a:latin typeface="Arial" charset="0"/>
                </a:rPr>
                <a:t>thường</a:t>
              </a:r>
              <a:r>
                <a:rPr lang="en-US" sz="2800" b="1" dirty="0">
                  <a:solidFill>
                    <a:srgbClr val="FF0000"/>
                  </a:solidFill>
                  <a:latin typeface="Arial" charset="0"/>
                </a:rPr>
                <a:t>: </a:t>
              </a:r>
              <a:r>
                <a:rPr lang="en-US" sz="2800" b="1" dirty="0" err="1">
                  <a:latin typeface="Arial" charset="0"/>
                </a:rPr>
                <a:t>H-T-H</a:t>
              </a:r>
              <a:r>
                <a:rPr lang="en-US" sz="2800" b="1" dirty="0" err="1">
                  <a:solidFill>
                    <a:srgbClr val="FF0000"/>
                  </a:solidFill>
                  <a:latin typeface="Arial" charset="0"/>
                </a:rPr>
                <a:t>:Công</a:t>
              </a:r>
              <a:r>
                <a:rPr lang="en-US" sz="2800" b="1" dirty="0">
                  <a:solidFill>
                    <a:srgbClr val="FF0000"/>
                  </a:solidFill>
                  <a:latin typeface="Arial" charset="0"/>
                </a:rPr>
                <a:t> </a:t>
              </a:r>
              <a:r>
                <a:rPr lang="en-US" sz="2800" b="1" dirty="0" err="1">
                  <a:solidFill>
                    <a:srgbClr val="FF0000"/>
                  </a:solidFill>
                  <a:latin typeface="Arial" charset="0"/>
                </a:rPr>
                <a:t>thức</a:t>
              </a:r>
              <a:r>
                <a:rPr lang="en-US" sz="2800" b="1" dirty="0">
                  <a:solidFill>
                    <a:srgbClr val="FF0000"/>
                  </a:solidFill>
                  <a:latin typeface="Arial" charset="0"/>
                </a:rPr>
                <a:t> </a:t>
              </a:r>
              <a:r>
                <a:rPr lang="en-US" sz="2800" b="1" dirty="0" err="1">
                  <a:solidFill>
                    <a:srgbClr val="FF0000"/>
                  </a:solidFill>
                  <a:latin typeface="Arial" charset="0"/>
                </a:rPr>
                <a:t>lưu</a:t>
              </a:r>
              <a:r>
                <a:rPr lang="en-US" sz="2800" b="1" dirty="0">
                  <a:solidFill>
                    <a:srgbClr val="FF0000"/>
                  </a:solidFill>
                  <a:latin typeface="Arial" charset="0"/>
                </a:rPr>
                <a:t> </a:t>
              </a:r>
              <a:r>
                <a:rPr lang="en-US" sz="2800" b="1" dirty="0" err="1">
                  <a:solidFill>
                    <a:srgbClr val="FF0000"/>
                  </a:solidFill>
                  <a:latin typeface="Arial" charset="0"/>
                </a:rPr>
                <a:t>thông</a:t>
              </a:r>
              <a:r>
                <a:rPr lang="en-US" sz="2800" b="1" dirty="0">
                  <a:solidFill>
                    <a:srgbClr val="FF0000"/>
                  </a:solidFill>
                  <a:latin typeface="Arial" charset="0"/>
                </a:rPr>
                <a:t> </a:t>
              </a:r>
              <a:r>
                <a:rPr lang="en-US" sz="2800" b="1" dirty="0" err="1">
                  <a:solidFill>
                    <a:srgbClr val="FF0000"/>
                  </a:solidFill>
                  <a:latin typeface="Arial" charset="0"/>
                </a:rPr>
                <a:t>hàng</a:t>
              </a:r>
              <a:r>
                <a:rPr lang="en-US" sz="2800" b="1" dirty="0">
                  <a:solidFill>
                    <a:srgbClr val="FF0000"/>
                  </a:solidFill>
                  <a:latin typeface="Arial" charset="0"/>
                </a:rPr>
                <a:t> </a:t>
              </a:r>
              <a:r>
                <a:rPr lang="en-US" sz="2800" b="1" dirty="0" err="1">
                  <a:solidFill>
                    <a:srgbClr val="FF0000"/>
                  </a:solidFill>
                  <a:latin typeface="Arial" charset="0"/>
                </a:rPr>
                <a:t>hóa</a:t>
              </a:r>
              <a:r>
                <a:rPr lang="en-US" sz="2800" b="1" dirty="0">
                  <a:solidFill>
                    <a:srgbClr val="FF0000"/>
                  </a:solidFill>
                  <a:latin typeface="Arial" charset="0"/>
                </a:rPr>
                <a:t> (</a:t>
              </a:r>
              <a:r>
                <a:rPr lang="en-US" sz="2800" b="1" dirty="0" err="1">
                  <a:solidFill>
                    <a:srgbClr val="FF0000"/>
                  </a:solidFill>
                  <a:latin typeface="Arial" charset="0"/>
                </a:rPr>
                <a:t>giản</a:t>
              </a:r>
              <a:r>
                <a:rPr lang="en-US" sz="2800" b="1" dirty="0">
                  <a:solidFill>
                    <a:srgbClr val="FF0000"/>
                  </a:solidFill>
                  <a:latin typeface="Arial" charset="0"/>
                </a:rPr>
                <a:t> </a:t>
              </a:r>
              <a:r>
                <a:rPr lang="en-US" sz="2800" b="1" dirty="0" err="1">
                  <a:solidFill>
                    <a:srgbClr val="FF0000"/>
                  </a:solidFill>
                  <a:latin typeface="Arial" charset="0"/>
                </a:rPr>
                <a:t>đơn</a:t>
              </a:r>
              <a:r>
                <a:rPr lang="en-US" sz="2800" b="1" dirty="0">
                  <a:solidFill>
                    <a:srgbClr val="FF0000"/>
                  </a:solidFill>
                  <a:latin typeface="Arial" charset="0"/>
                </a:rPr>
                <a:t>)</a:t>
              </a:r>
            </a:p>
          </p:txBody>
        </p:sp>
      </p:grpSp>
      <p:sp>
        <p:nvSpPr>
          <p:cNvPr id="2" name="TextBox 1"/>
          <p:cNvSpPr txBox="1"/>
          <p:nvPr/>
        </p:nvSpPr>
        <p:spPr>
          <a:xfrm>
            <a:off x="2397211" y="321273"/>
            <a:ext cx="8946292" cy="584775"/>
          </a:xfrm>
          <a:prstGeom prst="rect">
            <a:avLst/>
          </a:prstGeom>
          <a:noFill/>
        </p:spPr>
        <p:txBody>
          <a:bodyPr wrap="square" rtlCol="0">
            <a:spAutoFit/>
          </a:bodyPr>
          <a:lstStyle/>
          <a:p>
            <a:r>
              <a:rPr lang="en-US" altLang="en-US" sz="3200" b="1" dirty="0">
                <a:solidFill>
                  <a:srgbClr val="0000FF"/>
                </a:solidFill>
                <a:latin typeface="Times New Roman" pitchFamily="18" charset="0"/>
                <a:cs typeface="Times New Roman" pitchFamily="18" charset="0"/>
              </a:rPr>
              <a:t>3.1.1. Nguồn gốc của giá trị thặng dư</a:t>
            </a:r>
            <a:endParaRPr lang="en-US" altLang="en-US" sz="3200" dirty="0">
              <a:solidFill>
                <a:srgbClr val="00FF00"/>
              </a:solidFill>
              <a:latin typeface="Times New Roman" pitchFamily="18" charset="0"/>
              <a:cs typeface="Times New Roman" pitchFamily="18" charset="0"/>
            </a:endParaRPr>
          </a:p>
        </p:txBody>
      </p:sp>
    </p:spTree>
    <p:extLst>
      <p:ext uri="{BB962C8B-B14F-4D97-AF65-F5344CB8AC3E}">
        <p14:creationId xmlns:p14="http://schemas.microsoft.com/office/powerpoint/2010/main" val="22994278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0" y="660400"/>
            <a:ext cx="9105900" cy="830997"/>
          </a:xfrm>
          <a:prstGeom prst="rect">
            <a:avLst/>
          </a:prstGeom>
          <a:noFill/>
        </p:spPr>
        <p:txBody>
          <a:bodyPr wrap="square" rtlCol="0">
            <a:spAutoFit/>
          </a:bodyPr>
          <a:lstStyle/>
          <a:p>
            <a:pPr marL="0" lvl="2"/>
            <a:r>
              <a:rPr lang="en-US" sz="2400" b="1" dirty="0"/>
              <a:t>3.1.2. </a:t>
            </a:r>
            <a:r>
              <a:rPr lang="vi-VN" sz="2400" b="1" dirty="0"/>
              <a:t>Bản chất của giá trị thặng dư</a:t>
            </a:r>
            <a:endParaRPr lang="en-US" sz="2400" b="1" dirty="0"/>
          </a:p>
          <a:p>
            <a:endParaRPr lang="en-US" sz="2400" dirty="0"/>
          </a:p>
        </p:txBody>
      </p:sp>
      <p:sp>
        <p:nvSpPr>
          <p:cNvPr id="3" name="TextBox 2"/>
          <p:cNvSpPr txBox="1"/>
          <p:nvPr/>
        </p:nvSpPr>
        <p:spPr>
          <a:xfrm>
            <a:off x="1727200" y="2260600"/>
            <a:ext cx="9461500" cy="4524315"/>
          </a:xfrm>
          <a:prstGeom prst="rect">
            <a:avLst/>
          </a:prstGeom>
          <a:noFill/>
        </p:spPr>
        <p:txBody>
          <a:bodyPr wrap="square" rtlCol="0">
            <a:spAutoFit/>
          </a:bodyPr>
          <a:lstStyle/>
          <a:p>
            <a:r>
              <a:rPr lang="vi-VN" sz="2400" i="1" dirty="0"/>
              <a:t>Tỷ suất gi</a:t>
            </a:r>
            <a:r>
              <a:rPr lang="en-US" sz="2400" i="1" dirty="0"/>
              <a:t>á</a:t>
            </a:r>
            <a:r>
              <a:rPr lang="vi-VN" sz="2400" i="1" dirty="0"/>
              <a:t> trị thặng dư là tỷ lệ phần trâm giữa giá trị thặng dư và tư bản khả biến để sản xuất ra giả trị thặng dư đó.</a:t>
            </a:r>
            <a:endParaRPr lang="en-US" sz="2400" dirty="0"/>
          </a:p>
          <a:p>
            <a:r>
              <a:rPr lang="vi-VN" sz="2400" dirty="0"/>
              <a:t>Công thức tính tỷ suất giá trị thặng dư là:</a:t>
            </a:r>
            <a:endParaRPr lang="en-US" sz="2400" dirty="0"/>
          </a:p>
          <a:p>
            <a:endParaRPr lang="en-US" sz="2400" dirty="0"/>
          </a:p>
          <a:p>
            <a:r>
              <a:rPr lang="vi-VN" sz="2400" i="1" dirty="0"/>
              <a:t>m' = </a:t>
            </a:r>
            <a:r>
              <a:rPr lang="en-US" sz="2400" dirty="0"/>
              <a:t>         </a:t>
            </a:r>
            <a:r>
              <a:rPr lang="vi-VN" sz="2400" dirty="0"/>
              <a:t>x</a:t>
            </a:r>
            <a:r>
              <a:rPr lang="en-US" sz="2400" dirty="0"/>
              <a:t>1</a:t>
            </a:r>
            <a:r>
              <a:rPr lang="vi-VN" sz="2400" dirty="0"/>
              <a:t>oo%</a:t>
            </a:r>
            <a:r>
              <a:rPr lang="en-US" sz="2400" dirty="0"/>
              <a:t>=  t/t’ x 100%</a:t>
            </a:r>
          </a:p>
          <a:p>
            <a:endParaRPr lang="en-US" sz="2400" dirty="0"/>
          </a:p>
          <a:p>
            <a:endParaRPr lang="en-US" sz="2400" dirty="0"/>
          </a:p>
          <a:p>
            <a:r>
              <a:rPr lang="vi-VN" sz="2400" dirty="0"/>
              <a:t>Trong đó, m’ là tỷ suất giá trị thăng dư; m là giá trị thặng dư; </a:t>
            </a:r>
            <a:r>
              <a:rPr lang="en-US" sz="2400" dirty="0"/>
              <a:t>v</a:t>
            </a:r>
            <a:r>
              <a:rPr lang="vi-VN" sz="2400" dirty="0"/>
              <a:t> là tư bản khả biến.</a:t>
            </a:r>
            <a:endParaRPr lang="en-US" sz="2400" dirty="0"/>
          </a:p>
          <a:p>
            <a:r>
              <a:rPr lang="vi-VN" sz="2400" dirty="0"/>
              <a:t>Tỷ suất giá trị thặng dư cũng có thể tính theo tỷ lệ phần trăm giữa</a:t>
            </a:r>
            <a:endParaRPr lang="en-US" sz="2400" dirty="0"/>
          </a:p>
          <a:p>
            <a:r>
              <a:rPr lang="vi-VN" sz="2400" dirty="0"/>
              <a:t>thời gian lao động thặng dư (f) và thời gian lao động tất yếu (t).</a:t>
            </a:r>
            <a:endParaRPr lang="en-US" sz="2400" dirty="0"/>
          </a:p>
          <a:p>
            <a:endParaRPr lang="en-US" sz="2400" dirty="0"/>
          </a:p>
        </p:txBody>
      </p:sp>
      <p:cxnSp>
        <p:nvCxnSpPr>
          <p:cNvPr id="5" name="Straight Connector 4"/>
          <p:cNvCxnSpPr/>
          <p:nvPr/>
        </p:nvCxnSpPr>
        <p:spPr>
          <a:xfrm>
            <a:off x="2540000" y="3949700"/>
            <a:ext cx="5715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65400" y="3605768"/>
            <a:ext cx="546100" cy="369332"/>
          </a:xfrm>
          <a:prstGeom prst="rect">
            <a:avLst/>
          </a:prstGeom>
          <a:noFill/>
        </p:spPr>
        <p:txBody>
          <a:bodyPr wrap="square" rtlCol="0">
            <a:spAutoFit/>
          </a:bodyPr>
          <a:lstStyle/>
          <a:p>
            <a:r>
              <a:rPr lang="en-US" dirty="0"/>
              <a:t>m</a:t>
            </a:r>
          </a:p>
        </p:txBody>
      </p:sp>
      <p:sp>
        <p:nvSpPr>
          <p:cNvPr id="7" name="TextBox 6"/>
          <p:cNvSpPr txBox="1"/>
          <p:nvPr/>
        </p:nvSpPr>
        <p:spPr>
          <a:xfrm>
            <a:off x="2540000" y="3962400"/>
            <a:ext cx="825500" cy="369332"/>
          </a:xfrm>
          <a:prstGeom prst="rect">
            <a:avLst/>
          </a:prstGeom>
          <a:noFill/>
        </p:spPr>
        <p:txBody>
          <a:bodyPr wrap="square" rtlCol="0">
            <a:spAutoFit/>
          </a:bodyPr>
          <a:lstStyle/>
          <a:p>
            <a:r>
              <a:rPr lang="en-US" dirty="0"/>
              <a:t>v</a:t>
            </a:r>
          </a:p>
        </p:txBody>
      </p:sp>
    </p:spTree>
    <p:extLst>
      <p:ext uri="{BB962C8B-B14F-4D97-AF65-F5344CB8AC3E}">
        <p14:creationId xmlns:p14="http://schemas.microsoft.com/office/powerpoint/2010/main" val="395979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9000" y="1727200"/>
            <a:ext cx="10058400" cy="2246769"/>
          </a:xfrm>
          <a:prstGeom prst="rect">
            <a:avLst/>
          </a:prstGeom>
          <a:noFill/>
        </p:spPr>
        <p:txBody>
          <a:bodyPr wrap="square" rtlCol="0">
            <a:spAutoFit/>
          </a:bodyPr>
          <a:lstStyle/>
          <a:p>
            <a:r>
              <a:rPr lang="vi-VN" sz="2800" i="1" dirty="0"/>
              <a:t>Khối lượng giả trị thặng dư là lượng giả trị thặng dư bằng tiền mà nhà tư bản thu được.</a:t>
            </a:r>
            <a:r>
              <a:rPr lang="vi-VN" sz="2800" dirty="0"/>
              <a:t> Công thức tính khối lượng giá trị thặng dư là:</a:t>
            </a:r>
            <a:endParaRPr lang="en-US" sz="2800" dirty="0"/>
          </a:p>
          <a:p>
            <a:r>
              <a:rPr lang="vi-VN" sz="2800" i="1" dirty="0"/>
              <a:t>M = m ’. V</a:t>
            </a:r>
            <a:endParaRPr lang="en-US" sz="2800" dirty="0"/>
          </a:p>
          <a:p>
            <a:endParaRPr lang="en-US" sz="2800" dirty="0"/>
          </a:p>
        </p:txBody>
      </p:sp>
    </p:spTree>
    <p:extLst>
      <p:ext uri="{BB962C8B-B14F-4D97-AF65-F5344CB8AC3E}">
        <p14:creationId xmlns:p14="http://schemas.microsoft.com/office/powerpoint/2010/main" val="1737528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4251" y="1712913"/>
            <a:ext cx="10174816" cy="1446550"/>
          </a:xfrm>
          <a:prstGeom prst="rect">
            <a:avLst/>
          </a:prstGeom>
        </p:spPr>
        <p:txBody>
          <a:bodyPr>
            <a:spAutoFit/>
          </a:bodyPr>
          <a:lstStyle/>
          <a:p>
            <a:pPr algn="ctr">
              <a:buFont typeface="Wingdings" pitchFamily="2" charset="2"/>
              <a:buNone/>
              <a:defRPr/>
            </a:pPr>
            <a:r>
              <a:rPr lang="en-US" sz="4400" b="1" dirty="0">
                <a:solidFill>
                  <a:srgbClr val="0000FF"/>
                </a:solidFill>
                <a:effectLst>
                  <a:outerShdw blurRad="38100" dist="38100" dir="2700000" algn="tl">
                    <a:srgbClr val="000000">
                      <a:alpha val="43137"/>
                    </a:srgbClr>
                  </a:outerShdw>
                </a:effectLst>
                <a:cs typeface="Times New Roman" pitchFamily="18" charset="0"/>
              </a:rPr>
              <a:t>3.1.3.  </a:t>
            </a:r>
            <a:r>
              <a:rPr lang="en-US" sz="4400" b="1" u="sng" dirty="0">
                <a:solidFill>
                  <a:srgbClr val="0000FF"/>
                </a:solidFill>
                <a:effectLst>
                  <a:outerShdw blurRad="38100" dist="38100" dir="2700000" algn="tl">
                    <a:srgbClr val="000000">
                      <a:alpha val="43137"/>
                    </a:srgbClr>
                  </a:outerShdw>
                </a:effectLst>
                <a:cs typeface="Times New Roman" pitchFamily="18" charset="0"/>
              </a:rPr>
              <a:t>Các phương pháp  sản suất giá trị thặng dư</a:t>
            </a:r>
          </a:p>
        </p:txBody>
      </p:sp>
    </p:spTree>
    <p:extLst>
      <p:ext uri="{BB962C8B-B14F-4D97-AF65-F5344CB8AC3E}">
        <p14:creationId xmlns:p14="http://schemas.microsoft.com/office/powerpoint/2010/main" val="3282157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63023" y="707575"/>
            <a:ext cx="10972800" cy="685800"/>
          </a:xfrm>
          <a:solidFill>
            <a:schemeClr val="bg1"/>
          </a:solidFill>
        </p:spPr>
        <p:txBody>
          <a:bodyPr>
            <a:normAutofit/>
          </a:bodyPr>
          <a:lstStyle/>
          <a:p>
            <a:r>
              <a:rPr lang="vi-VN" sz="4000" i="1" dirty="0"/>
              <a:t>- Sản xuất giá trị thặng dư tuyệt đối</a:t>
            </a:r>
            <a:endParaRPr lang="en-US" sz="4000" dirty="0"/>
          </a:p>
        </p:txBody>
      </p:sp>
      <p:sp>
        <p:nvSpPr>
          <p:cNvPr id="2" name="Right Arrow Callout 1"/>
          <p:cNvSpPr/>
          <p:nvPr/>
        </p:nvSpPr>
        <p:spPr bwMode="auto">
          <a:xfrm>
            <a:off x="448657" y="2917818"/>
            <a:ext cx="3359195" cy="1563686"/>
          </a:xfrm>
          <a:prstGeom prst="rightArrowCallout">
            <a:avLst>
              <a:gd name="adj1" fmla="val 28361"/>
              <a:gd name="adj2" fmla="val 31298"/>
              <a:gd name="adj3" fmla="val 20554"/>
              <a:gd name="adj4" fmla="val 82235"/>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a:innerShdw blurRad="63500" dist="50800" dir="10800000">
              <a:prstClr val="black">
                <a:alpha val="50000"/>
              </a:prstClr>
            </a:innerShdw>
          </a:effectLst>
          <a:scene3d>
            <a:camera prst="orthographicFront"/>
            <a:lightRig rig="threePt" dir="t"/>
          </a:scene3d>
          <a:sp3d>
            <a:bevelT prst="angle"/>
          </a:sp3d>
        </p:spPr>
        <p:txBody>
          <a:bodyPr/>
          <a:lstStyle/>
          <a:p>
            <a:pPr algn="ctr" eaLnBrk="0" hangingPunct="0">
              <a:defRPr/>
            </a:pPr>
            <a:r>
              <a:rPr lang="en-US" sz="3000" b="1" dirty="0" err="1">
                <a:solidFill>
                  <a:srgbClr val="0000CC"/>
                </a:solidFill>
                <a:cs typeface="Arial" charset="0"/>
              </a:rPr>
              <a:t>Giá</a:t>
            </a:r>
            <a:r>
              <a:rPr lang="en-US" sz="3000" b="1" dirty="0">
                <a:solidFill>
                  <a:srgbClr val="0000CC"/>
                </a:solidFill>
                <a:cs typeface="Arial" charset="0"/>
              </a:rPr>
              <a:t> </a:t>
            </a:r>
            <a:r>
              <a:rPr lang="en-US" sz="3000" b="1" dirty="0" err="1">
                <a:solidFill>
                  <a:srgbClr val="0000CC"/>
                </a:solidFill>
                <a:cs typeface="Arial" charset="0"/>
              </a:rPr>
              <a:t>trị</a:t>
            </a:r>
            <a:r>
              <a:rPr lang="en-US" sz="3000" b="1" dirty="0">
                <a:solidFill>
                  <a:srgbClr val="0000CC"/>
                </a:solidFill>
                <a:cs typeface="Arial" charset="0"/>
              </a:rPr>
              <a:t> </a:t>
            </a:r>
            <a:r>
              <a:rPr lang="en-US" sz="3000" b="1" dirty="0" err="1">
                <a:solidFill>
                  <a:srgbClr val="0000CC"/>
                </a:solidFill>
                <a:cs typeface="Arial" charset="0"/>
              </a:rPr>
              <a:t>thặng</a:t>
            </a:r>
            <a:r>
              <a:rPr lang="en-US" sz="3000" b="1" dirty="0">
                <a:solidFill>
                  <a:srgbClr val="0000CC"/>
                </a:solidFill>
                <a:cs typeface="Arial" charset="0"/>
              </a:rPr>
              <a:t> </a:t>
            </a:r>
            <a:r>
              <a:rPr lang="en-US" sz="3000" b="1" dirty="0" err="1">
                <a:solidFill>
                  <a:srgbClr val="0000CC"/>
                </a:solidFill>
                <a:cs typeface="Arial" charset="0"/>
              </a:rPr>
              <a:t>dư</a:t>
            </a:r>
            <a:r>
              <a:rPr lang="en-US" sz="3000" b="1" dirty="0">
                <a:solidFill>
                  <a:srgbClr val="0000CC"/>
                </a:solidFill>
                <a:cs typeface="Arial" charset="0"/>
              </a:rPr>
              <a:t> </a:t>
            </a:r>
            <a:r>
              <a:rPr lang="en-US" sz="3000" b="1" dirty="0" err="1">
                <a:solidFill>
                  <a:srgbClr val="0000CC"/>
                </a:solidFill>
                <a:cs typeface="Arial" charset="0"/>
              </a:rPr>
              <a:t>tuyệt</a:t>
            </a:r>
            <a:r>
              <a:rPr lang="en-US" sz="3000" b="1" dirty="0">
                <a:solidFill>
                  <a:srgbClr val="0000CC"/>
                </a:solidFill>
                <a:cs typeface="Arial" charset="0"/>
              </a:rPr>
              <a:t> </a:t>
            </a:r>
            <a:r>
              <a:rPr lang="en-US" sz="3000" b="1" dirty="0" err="1">
                <a:solidFill>
                  <a:srgbClr val="0000CC"/>
                </a:solidFill>
                <a:cs typeface="Arial" charset="0"/>
              </a:rPr>
              <a:t>đối</a:t>
            </a:r>
            <a:endParaRPr lang="en-US" sz="3000" b="1" dirty="0">
              <a:solidFill>
                <a:srgbClr val="0000CC"/>
              </a:solidFill>
              <a:cs typeface="Arial" charset="0"/>
            </a:endParaRPr>
          </a:p>
        </p:txBody>
      </p:sp>
      <p:sp>
        <p:nvSpPr>
          <p:cNvPr id="3" name="Horizontal Scroll 2"/>
          <p:cNvSpPr/>
          <p:nvPr/>
        </p:nvSpPr>
        <p:spPr bwMode="auto">
          <a:xfrm>
            <a:off x="3962401" y="838200"/>
            <a:ext cx="8026400" cy="6019800"/>
          </a:xfrm>
          <a:prstGeom prst="horizontalScroll">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innerShdw blurRad="63500" dist="50800">
              <a:prstClr val="black">
                <a:alpha val="50000"/>
              </a:prstClr>
            </a:innerShdw>
          </a:effectLst>
        </p:spPr>
        <p:txBody>
          <a:bodyPr/>
          <a:lstStyle/>
          <a:p>
            <a:r>
              <a:rPr lang="vi-VN" sz="3600" i="1" dirty="0"/>
              <a:t>Giá trị thặng dư tuyệt đ</a:t>
            </a:r>
            <a:r>
              <a:rPr lang="en-US" sz="3600" i="1" dirty="0"/>
              <a:t>ố</a:t>
            </a:r>
            <a:r>
              <a:rPr lang="vi-VN" sz="3600" i="1" dirty="0"/>
              <a:t>i là giả trị thặng dư thu được do kẻo dài ngày lao động vượt quá thời gian lao động tất yếu, trong khi năng suất lao động, giá trị sức lao động và thời gian lao động tất yếu không thay đôi.</a:t>
            </a:r>
            <a:endParaRPr lang="en-US" sz="3600" dirty="0"/>
          </a:p>
        </p:txBody>
      </p:sp>
    </p:spTree>
    <p:extLst>
      <p:ext uri="{BB962C8B-B14F-4D97-AF65-F5344CB8AC3E}">
        <p14:creationId xmlns:p14="http://schemas.microsoft.com/office/powerpoint/2010/main" val="1857504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p:cTn id="7" dur="500" fill="hold"/>
                                        <p:tgtEl>
                                          <p:spTgt spid="50178"/>
                                        </p:tgtEl>
                                        <p:attrNameLst>
                                          <p:attrName>ppt_w</p:attrName>
                                        </p:attrNameLst>
                                      </p:cBhvr>
                                      <p:tavLst>
                                        <p:tav tm="0">
                                          <p:val>
                                            <p:fltVal val="0"/>
                                          </p:val>
                                        </p:tav>
                                        <p:tav tm="100000">
                                          <p:val>
                                            <p:strVal val="#ppt_w"/>
                                          </p:val>
                                        </p:tav>
                                      </p:tavLst>
                                    </p:anim>
                                    <p:anim calcmode="lin" valueType="num">
                                      <p:cBhvr>
                                        <p:cTn id="8" dur="500" fill="hold"/>
                                        <p:tgtEl>
                                          <p:spTgt spid="501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Slide Number Placeholder 7"/>
          <p:cNvSpPr>
            <a:spLocks noGrp="1"/>
          </p:cNvSpPr>
          <p:nvPr>
            <p:ph type="sldNum" sz="quarter" idx="12"/>
          </p:nvPr>
        </p:nvSpPr>
        <p:spPr/>
        <p:txBody>
          <a:bodyPr/>
          <a:lstStyle/>
          <a:p>
            <a:pPr>
              <a:defRPr/>
            </a:pPr>
            <a:fld id="{5D4B6B02-9C83-4A1F-8D3E-F22C83037D74}" type="slidenum">
              <a:rPr lang="en-US">
                <a:latin typeface="+mn-lt"/>
              </a:rPr>
              <a:pPr>
                <a:defRPr/>
              </a:pPr>
              <a:t>34</a:t>
            </a:fld>
            <a:endParaRPr lang="en-US">
              <a:latin typeface="+mn-lt"/>
            </a:endParaRPr>
          </a:p>
        </p:txBody>
      </p:sp>
      <p:sp>
        <p:nvSpPr>
          <p:cNvPr id="194563" name="Rectangle 3"/>
          <p:cNvSpPr>
            <a:spLocks noGrp="1" noChangeArrowheads="1"/>
          </p:cNvSpPr>
          <p:nvPr>
            <p:ph type="body" sz="half" idx="4294967295"/>
          </p:nvPr>
        </p:nvSpPr>
        <p:spPr>
          <a:xfrm flipH="1">
            <a:off x="4392085" y="333376"/>
            <a:ext cx="7302500" cy="574675"/>
          </a:xfrm>
        </p:spPr>
        <p:txBody>
          <a:bodyPr/>
          <a:lstStyle/>
          <a:p>
            <a:pPr algn="ctr" eaLnBrk="1" hangingPunct="1">
              <a:buFont typeface="Wingdings" pitchFamily="2" charset="2"/>
              <a:buNone/>
            </a:pPr>
            <a:r>
              <a:rPr lang="en-US" altLang="en-US" sz="2000"/>
              <a:t> </a:t>
            </a:r>
            <a:r>
              <a:rPr lang="en-US" altLang="en-US" sz="2400" b="1">
                <a:solidFill>
                  <a:srgbClr val="0000FF"/>
                </a:solidFill>
              </a:rPr>
              <a:t>Thời gian tất yếu   </a:t>
            </a:r>
            <a:r>
              <a:rPr lang="en-US" altLang="en-US" sz="2400" b="1">
                <a:solidFill>
                  <a:srgbClr val="FF0000"/>
                </a:solidFill>
              </a:rPr>
              <a:t>Thời gian thặng dư</a:t>
            </a:r>
          </a:p>
        </p:txBody>
      </p:sp>
      <p:graphicFrame>
        <p:nvGraphicFramePr>
          <p:cNvPr id="194579" name="Object 19"/>
          <p:cNvGraphicFramePr>
            <a:graphicFrameLocks noGrp="1" noChangeAspect="1"/>
          </p:cNvGraphicFramePr>
          <p:nvPr>
            <p:ph sz="quarter" idx="4294967295"/>
          </p:nvPr>
        </p:nvGraphicFramePr>
        <p:xfrm>
          <a:off x="2444751" y="4962525"/>
          <a:ext cx="6716183" cy="1123950"/>
        </p:xfrm>
        <a:graphic>
          <a:graphicData uri="http://schemas.openxmlformats.org/presentationml/2006/ole">
            <mc:AlternateContent xmlns:mc="http://schemas.openxmlformats.org/markup-compatibility/2006">
              <mc:Choice xmlns:v="urn:schemas-microsoft-com:vml" Requires="v">
                <p:oleObj spid="_x0000_s3148" name="Equation" r:id="rId3" imgW="1244600" imgH="393700" progId="">
                  <p:embed/>
                </p:oleObj>
              </mc:Choice>
              <mc:Fallback>
                <p:oleObj name="Equation" r:id="rId3" imgW="1244600" imgH="393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1" y="4962525"/>
                        <a:ext cx="6716183" cy="1123950"/>
                      </a:xfrm>
                      <a:prstGeom prst="rect">
                        <a:avLst/>
                      </a:prstGeom>
                      <a:solidFill>
                        <a:srgbClr val="99CCFF"/>
                      </a:solidFill>
                      <a:ln w="9525">
                        <a:solidFill>
                          <a:srgbClr val="FF3300"/>
                        </a:solidFill>
                        <a:miter lim="800000"/>
                        <a:headEnd/>
                        <a:tailEnd/>
                      </a:ln>
                    </p:spPr>
                  </p:pic>
                </p:oleObj>
              </mc:Fallback>
            </mc:AlternateContent>
          </a:graphicData>
        </a:graphic>
      </p:graphicFrame>
      <p:sp>
        <p:nvSpPr>
          <p:cNvPr id="194564" name="Rectangle 4"/>
          <p:cNvSpPr>
            <a:spLocks noChangeArrowheads="1"/>
          </p:cNvSpPr>
          <p:nvPr/>
        </p:nvSpPr>
        <p:spPr bwMode="auto">
          <a:xfrm>
            <a:off x="0" y="1089025"/>
            <a:ext cx="4512733" cy="971550"/>
          </a:xfrm>
          <a:prstGeom prst="rect">
            <a:avLst/>
          </a:prstGeom>
          <a:solidFill>
            <a:schemeClr val="accent3">
              <a:lumMod val="60000"/>
              <a:lumOff val="40000"/>
            </a:schemeClr>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a:solidFill>
                  <a:srgbClr val="0000FF"/>
                </a:solidFill>
                <a:latin typeface="Arial" charset="0"/>
                <a:cs typeface="Arial" charset="0"/>
              </a:rPr>
              <a:t> </a:t>
            </a:r>
            <a:r>
              <a:rPr lang="en-US" sz="3000" dirty="0" err="1">
                <a:solidFill>
                  <a:srgbClr val="0000FF"/>
                </a:solidFill>
                <a:latin typeface="Arial" charset="0"/>
                <a:cs typeface="Arial" charset="0"/>
              </a:rPr>
              <a:t>Ngày</a:t>
            </a:r>
            <a:r>
              <a:rPr lang="en-US" sz="3000" dirty="0">
                <a:solidFill>
                  <a:srgbClr val="0000FF"/>
                </a:solidFill>
                <a:latin typeface="Arial" charset="0"/>
                <a:cs typeface="Arial" charset="0"/>
              </a:rPr>
              <a:t> </a:t>
            </a:r>
            <a:r>
              <a:rPr lang="en-US" sz="3000" dirty="0" err="1">
                <a:solidFill>
                  <a:srgbClr val="0000FF"/>
                </a:solidFill>
                <a:latin typeface="Arial" charset="0"/>
                <a:cs typeface="Arial" charset="0"/>
              </a:rPr>
              <a:t>lao</a:t>
            </a:r>
            <a:r>
              <a:rPr lang="en-US" sz="3000" dirty="0">
                <a:solidFill>
                  <a:srgbClr val="0000FF"/>
                </a:solidFill>
                <a:latin typeface="Arial" charset="0"/>
                <a:cs typeface="Arial" charset="0"/>
              </a:rPr>
              <a:t> </a:t>
            </a:r>
            <a:r>
              <a:rPr lang="en-US" sz="3000" dirty="0" err="1">
                <a:solidFill>
                  <a:srgbClr val="0000FF"/>
                </a:solidFill>
                <a:latin typeface="Arial" charset="0"/>
                <a:cs typeface="Arial" charset="0"/>
              </a:rPr>
              <a:t>động</a:t>
            </a:r>
            <a:endParaRPr lang="en-US" sz="3000" dirty="0">
              <a:solidFill>
                <a:srgbClr val="0000FF"/>
              </a:solidFill>
              <a:latin typeface="Arial" charset="0"/>
              <a:cs typeface="Arial" charset="0"/>
            </a:endParaRPr>
          </a:p>
          <a:p>
            <a:pPr algn="ctr">
              <a:defRPr/>
            </a:pPr>
            <a:r>
              <a:rPr lang="en-US" sz="3000" dirty="0">
                <a:solidFill>
                  <a:srgbClr val="0000FF"/>
                </a:solidFill>
                <a:latin typeface="Arial" charset="0"/>
                <a:cs typeface="Arial" charset="0"/>
              </a:rPr>
              <a:t>= 8h</a:t>
            </a:r>
          </a:p>
        </p:txBody>
      </p:sp>
      <p:sp>
        <p:nvSpPr>
          <p:cNvPr id="194566" name="Rectangle 6"/>
          <p:cNvSpPr>
            <a:spLocks noChangeArrowheads="1"/>
          </p:cNvSpPr>
          <p:nvPr/>
        </p:nvSpPr>
        <p:spPr bwMode="auto">
          <a:xfrm>
            <a:off x="7920567" y="1089026"/>
            <a:ext cx="2929467" cy="1008063"/>
          </a:xfrm>
          <a:prstGeom prst="rect">
            <a:avLst/>
          </a:prstGeom>
          <a:solidFill>
            <a:srgbClr val="FF3300"/>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a:latin typeface="Arial" charset="0"/>
                <a:cs typeface="Arial" charset="0"/>
              </a:rPr>
              <a:t> </a:t>
            </a:r>
            <a:r>
              <a:rPr lang="en-US" sz="3000" b="1" dirty="0">
                <a:solidFill>
                  <a:srgbClr val="FFFF00"/>
                </a:solidFill>
                <a:latin typeface="Arial" charset="0"/>
                <a:cs typeface="Arial" charset="0"/>
              </a:rPr>
              <a:t>4h</a:t>
            </a:r>
          </a:p>
        </p:txBody>
      </p:sp>
      <p:sp>
        <p:nvSpPr>
          <p:cNvPr id="3084" name="Line 8"/>
          <p:cNvSpPr>
            <a:spLocks noChangeShapeType="1"/>
          </p:cNvSpPr>
          <p:nvPr/>
        </p:nvSpPr>
        <p:spPr bwMode="auto">
          <a:xfrm>
            <a:off x="3551767" y="2816225"/>
            <a:ext cx="0" cy="0"/>
          </a:xfrm>
          <a:prstGeom prst="line">
            <a:avLst/>
          </a:prstGeom>
          <a:noFill/>
          <a:ln w="12700" cap="sq">
            <a:solidFill>
              <a:schemeClr val="tx1"/>
            </a:solidFill>
            <a:round/>
            <a:headEnd type="none" w="sm" len="sm"/>
            <a:tailEnd type="none" w="sm" len="sm"/>
          </a:ln>
        </p:spPr>
        <p:txBody>
          <a:bodyPr/>
          <a:lstStyle/>
          <a:p>
            <a:endParaRPr lang="en-US"/>
          </a:p>
        </p:txBody>
      </p:sp>
      <p:sp>
        <p:nvSpPr>
          <p:cNvPr id="194569" name="Rectangle 9"/>
          <p:cNvSpPr>
            <a:spLocks noChangeArrowheads="1"/>
          </p:cNvSpPr>
          <p:nvPr/>
        </p:nvSpPr>
        <p:spPr bwMode="auto">
          <a:xfrm>
            <a:off x="4800601" y="1089026"/>
            <a:ext cx="3119967" cy="1008063"/>
          </a:xfrm>
          <a:prstGeom prst="rect">
            <a:avLst/>
          </a:prstGeom>
          <a:solidFill>
            <a:schemeClr val="accent1"/>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a:latin typeface="Arial" charset="0"/>
                <a:cs typeface="Arial" charset="0"/>
              </a:rPr>
              <a:t> 4h</a:t>
            </a:r>
          </a:p>
        </p:txBody>
      </p:sp>
      <p:sp>
        <p:nvSpPr>
          <p:cNvPr id="194574" name="Rectangle 14"/>
          <p:cNvSpPr>
            <a:spLocks noChangeArrowheads="1"/>
          </p:cNvSpPr>
          <p:nvPr/>
        </p:nvSpPr>
        <p:spPr bwMode="auto">
          <a:xfrm>
            <a:off x="0" y="3794125"/>
            <a:ext cx="4607984" cy="973138"/>
          </a:xfrm>
          <a:prstGeom prst="rect">
            <a:avLst/>
          </a:prstGeom>
          <a:solidFill>
            <a:schemeClr val="accent3">
              <a:lumMod val="60000"/>
              <a:lumOff val="40000"/>
            </a:schemeClr>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a:solidFill>
                  <a:srgbClr val="0000FF"/>
                </a:solidFill>
                <a:latin typeface="Arial" charset="0"/>
                <a:cs typeface="Arial" charset="0"/>
              </a:rPr>
              <a:t> </a:t>
            </a:r>
            <a:r>
              <a:rPr lang="en-US" sz="3000" dirty="0" err="1">
                <a:solidFill>
                  <a:srgbClr val="0000FF"/>
                </a:solidFill>
                <a:latin typeface="Arial" charset="0"/>
                <a:cs typeface="Arial" charset="0"/>
              </a:rPr>
              <a:t>Ngày</a:t>
            </a:r>
            <a:r>
              <a:rPr lang="en-US" sz="3000" dirty="0">
                <a:solidFill>
                  <a:srgbClr val="0000FF"/>
                </a:solidFill>
                <a:latin typeface="Arial" charset="0"/>
                <a:cs typeface="Arial" charset="0"/>
              </a:rPr>
              <a:t> </a:t>
            </a:r>
            <a:r>
              <a:rPr lang="en-US" sz="3000" dirty="0" err="1">
                <a:solidFill>
                  <a:srgbClr val="0000FF"/>
                </a:solidFill>
                <a:latin typeface="Arial" charset="0"/>
                <a:cs typeface="Arial" charset="0"/>
              </a:rPr>
              <a:t>lao</a:t>
            </a:r>
            <a:r>
              <a:rPr lang="en-US" sz="3000" dirty="0">
                <a:solidFill>
                  <a:srgbClr val="0000FF"/>
                </a:solidFill>
                <a:latin typeface="Arial" charset="0"/>
                <a:cs typeface="Arial" charset="0"/>
              </a:rPr>
              <a:t> </a:t>
            </a:r>
            <a:r>
              <a:rPr lang="en-US" sz="3000" dirty="0" err="1">
                <a:solidFill>
                  <a:srgbClr val="0000FF"/>
                </a:solidFill>
                <a:latin typeface="Arial" charset="0"/>
                <a:cs typeface="Arial" charset="0"/>
              </a:rPr>
              <a:t>động</a:t>
            </a:r>
            <a:r>
              <a:rPr lang="en-US" sz="3000" dirty="0">
                <a:solidFill>
                  <a:srgbClr val="0000FF"/>
                </a:solidFill>
                <a:latin typeface="Arial" charset="0"/>
                <a:cs typeface="Arial" charset="0"/>
              </a:rPr>
              <a:t> </a:t>
            </a:r>
          </a:p>
          <a:p>
            <a:pPr algn="ctr">
              <a:defRPr/>
            </a:pPr>
            <a:r>
              <a:rPr lang="en-US" sz="3000" dirty="0">
                <a:solidFill>
                  <a:srgbClr val="0000FF"/>
                </a:solidFill>
                <a:latin typeface="Arial" charset="0"/>
                <a:cs typeface="Arial" charset="0"/>
              </a:rPr>
              <a:t>= 10h</a:t>
            </a:r>
          </a:p>
        </p:txBody>
      </p:sp>
      <p:sp>
        <p:nvSpPr>
          <p:cNvPr id="3091" name="Rectangle 15"/>
          <p:cNvSpPr>
            <a:spLocks noChangeArrowheads="1"/>
          </p:cNvSpPr>
          <p:nvPr/>
        </p:nvSpPr>
        <p:spPr bwMode="auto">
          <a:xfrm>
            <a:off x="2400300" y="3644901"/>
            <a:ext cx="95251" cy="36513"/>
          </a:xfrm>
          <a:prstGeom prst="rect">
            <a:avLst/>
          </a:prstGeom>
          <a:solidFill>
            <a:schemeClr val="accent1"/>
          </a:solidFill>
          <a:ln w="12700" cap="sq">
            <a:solidFill>
              <a:schemeClr val="tx1"/>
            </a:solidFill>
            <a:miter lim="800000"/>
            <a:headEnd type="none" w="sm" len="sm"/>
            <a:tailEnd type="none" w="sm" len="sm"/>
          </a:ln>
        </p:spPr>
        <p:txBody>
          <a:bodyPr wrap="none" anchor="ctr"/>
          <a:lstStyle/>
          <a:p>
            <a:endParaRPr lang="en-US" altLang="en-US" sz="1400"/>
          </a:p>
        </p:txBody>
      </p:sp>
      <p:sp>
        <p:nvSpPr>
          <p:cNvPr id="194576" name="Rectangle 16"/>
          <p:cNvSpPr>
            <a:spLocks noChangeArrowheads="1"/>
          </p:cNvSpPr>
          <p:nvPr/>
        </p:nvSpPr>
        <p:spPr bwMode="auto">
          <a:xfrm>
            <a:off x="4878917" y="3794126"/>
            <a:ext cx="3071283" cy="1008063"/>
          </a:xfrm>
          <a:prstGeom prst="rect">
            <a:avLst/>
          </a:prstGeom>
          <a:solidFill>
            <a:schemeClr val="accent1"/>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a:latin typeface="Arial" charset="0"/>
                <a:cs typeface="Arial" charset="0"/>
              </a:rPr>
              <a:t> 4h</a:t>
            </a:r>
          </a:p>
        </p:txBody>
      </p:sp>
      <p:sp>
        <p:nvSpPr>
          <p:cNvPr id="194577" name="Rectangle 17"/>
          <p:cNvSpPr>
            <a:spLocks noChangeArrowheads="1"/>
          </p:cNvSpPr>
          <p:nvPr/>
        </p:nvSpPr>
        <p:spPr bwMode="auto">
          <a:xfrm>
            <a:off x="7969251" y="3794126"/>
            <a:ext cx="4222749" cy="1006475"/>
          </a:xfrm>
          <a:prstGeom prst="rect">
            <a:avLst/>
          </a:prstGeom>
          <a:solidFill>
            <a:srgbClr val="FF3300"/>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b="1" dirty="0">
                <a:solidFill>
                  <a:srgbClr val="FFFF00"/>
                </a:solidFill>
                <a:latin typeface="Arial" charset="0"/>
                <a:cs typeface="Arial" charset="0"/>
              </a:rPr>
              <a:t>6h</a:t>
            </a:r>
          </a:p>
        </p:txBody>
      </p:sp>
      <p:graphicFrame>
        <p:nvGraphicFramePr>
          <p:cNvPr id="194583" name="Object 23"/>
          <p:cNvGraphicFramePr>
            <a:graphicFrameLocks noChangeAspect="1"/>
          </p:cNvGraphicFramePr>
          <p:nvPr/>
        </p:nvGraphicFramePr>
        <p:xfrm>
          <a:off x="2444751" y="2370139"/>
          <a:ext cx="6987116" cy="1082675"/>
        </p:xfrm>
        <a:graphic>
          <a:graphicData uri="http://schemas.openxmlformats.org/presentationml/2006/ole">
            <mc:AlternateContent xmlns:mc="http://schemas.openxmlformats.org/markup-compatibility/2006">
              <mc:Choice xmlns:v="urn:schemas-microsoft-com:vml" Requires="v">
                <p:oleObj spid="_x0000_s3149" name="Equation" r:id="rId5" imgW="1244600" imgH="393700" progId="">
                  <p:embed/>
                </p:oleObj>
              </mc:Choice>
              <mc:Fallback>
                <p:oleObj name="Equation" r:id="rId5" imgW="1244600" imgH="3937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4751" y="2370139"/>
                        <a:ext cx="6987116" cy="1082675"/>
                      </a:xfrm>
                      <a:prstGeom prst="rect">
                        <a:avLst/>
                      </a:prstGeom>
                      <a:solidFill>
                        <a:srgbClr val="99CCFF"/>
                      </a:solidFill>
                      <a:ln w="9525">
                        <a:solidFill>
                          <a:srgbClr val="FF3300"/>
                        </a:solidFill>
                        <a:miter lim="800000"/>
                        <a:headEnd/>
                        <a:tailEnd/>
                      </a:ln>
                    </p:spPr>
                  </p:pic>
                </p:oleObj>
              </mc:Fallback>
            </mc:AlternateContent>
          </a:graphicData>
        </a:graphic>
      </p:graphicFrame>
    </p:spTree>
    <p:extLst>
      <p:ext uri="{BB962C8B-B14F-4D97-AF65-F5344CB8AC3E}">
        <p14:creationId xmlns:p14="http://schemas.microsoft.com/office/powerpoint/2010/main" val="1498765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94564"/>
                                        </p:tgtEl>
                                        <p:attrNameLst>
                                          <p:attrName>style.visibility</p:attrName>
                                        </p:attrNameLst>
                                      </p:cBhvr>
                                      <p:to>
                                        <p:strVal val="visible"/>
                                      </p:to>
                                    </p:set>
                                    <p:anim calcmode="lin" valueType="num">
                                      <p:cBhvr additive="base">
                                        <p:cTn id="7" dur="500" fill="hold"/>
                                        <p:tgtEl>
                                          <p:spTgt spid="194564"/>
                                        </p:tgtEl>
                                        <p:attrNameLst>
                                          <p:attrName>ppt_x</p:attrName>
                                        </p:attrNameLst>
                                      </p:cBhvr>
                                      <p:tavLst>
                                        <p:tav tm="0">
                                          <p:val>
                                            <p:strVal val="0-#ppt_w/2"/>
                                          </p:val>
                                        </p:tav>
                                        <p:tav tm="100000">
                                          <p:val>
                                            <p:strVal val="#ppt_x"/>
                                          </p:val>
                                        </p:tav>
                                      </p:tavLst>
                                    </p:anim>
                                    <p:anim calcmode="lin" valueType="num">
                                      <p:cBhvr additive="base">
                                        <p:cTn id="8" dur="500" fill="hold"/>
                                        <p:tgtEl>
                                          <p:spTgt spid="19456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4569"/>
                                        </p:tgtEl>
                                        <p:attrNameLst>
                                          <p:attrName>style.visibility</p:attrName>
                                        </p:attrNameLst>
                                      </p:cBhvr>
                                      <p:to>
                                        <p:strVal val="visible"/>
                                      </p:to>
                                    </p:set>
                                    <p:anim calcmode="lin" valueType="num">
                                      <p:cBhvr additive="base">
                                        <p:cTn id="11" dur="500" fill="hold"/>
                                        <p:tgtEl>
                                          <p:spTgt spid="194569"/>
                                        </p:tgtEl>
                                        <p:attrNameLst>
                                          <p:attrName>ppt_x</p:attrName>
                                        </p:attrNameLst>
                                      </p:cBhvr>
                                      <p:tavLst>
                                        <p:tav tm="0">
                                          <p:val>
                                            <p:strVal val="0-#ppt_w/2"/>
                                          </p:val>
                                        </p:tav>
                                        <p:tav tm="100000">
                                          <p:val>
                                            <p:strVal val="#ppt_x"/>
                                          </p:val>
                                        </p:tav>
                                      </p:tavLst>
                                    </p:anim>
                                    <p:anim calcmode="lin" valueType="num">
                                      <p:cBhvr additive="base">
                                        <p:cTn id="12" dur="500" fill="hold"/>
                                        <p:tgtEl>
                                          <p:spTgt spid="19456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4566"/>
                                        </p:tgtEl>
                                        <p:attrNameLst>
                                          <p:attrName>style.visibility</p:attrName>
                                        </p:attrNameLst>
                                      </p:cBhvr>
                                      <p:to>
                                        <p:strVal val="visible"/>
                                      </p:to>
                                    </p:set>
                                    <p:anim calcmode="lin" valueType="num">
                                      <p:cBhvr additive="base">
                                        <p:cTn id="15" dur="500" fill="hold"/>
                                        <p:tgtEl>
                                          <p:spTgt spid="194566"/>
                                        </p:tgtEl>
                                        <p:attrNameLst>
                                          <p:attrName>ppt_x</p:attrName>
                                        </p:attrNameLst>
                                      </p:cBhvr>
                                      <p:tavLst>
                                        <p:tav tm="0">
                                          <p:val>
                                            <p:strVal val="0-#ppt_w/2"/>
                                          </p:val>
                                        </p:tav>
                                        <p:tav tm="100000">
                                          <p:val>
                                            <p:strVal val="#ppt_x"/>
                                          </p:val>
                                        </p:tav>
                                      </p:tavLst>
                                    </p:anim>
                                    <p:anim calcmode="lin" valueType="num">
                                      <p:cBhvr additive="base">
                                        <p:cTn id="16" dur="500" fill="hold"/>
                                        <p:tgtEl>
                                          <p:spTgt spid="194566"/>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4563">
                                            <p:txEl>
                                              <p:pRg st="0" end="0"/>
                                            </p:txEl>
                                          </p:spTgt>
                                        </p:tgtEl>
                                        <p:attrNameLst>
                                          <p:attrName>style.visibility</p:attrName>
                                        </p:attrNameLst>
                                      </p:cBhvr>
                                      <p:to>
                                        <p:strVal val="visible"/>
                                      </p:to>
                                    </p:set>
                                    <p:anim calcmode="lin" valueType="num">
                                      <p:cBhvr>
                                        <p:cTn id="19" dur="500" fill="hold"/>
                                        <p:tgtEl>
                                          <p:spTgt spid="19456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94563">
                                            <p:txEl>
                                              <p:pRg st="0" end="0"/>
                                            </p:txEl>
                                          </p:spTgt>
                                        </p:tgtEl>
                                        <p:attrNameLst>
                                          <p:attrName>ppt_y</p:attrName>
                                        </p:attrNameLst>
                                      </p:cBhvr>
                                      <p:tavLst>
                                        <p:tav tm="0">
                                          <p:val>
                                            <p:strVal val="#ppt_y"/>
                                          </p:val>
                                        </p:tav>
                                        <p:tav tm="100000">
                                          <p:val>
                                            <p:strVal val="#ppt_y"/>
                                          </p:val>
                                        </p:tav>
                                      </p:tavLst>
                                    </p:anim>
                                    <p:anim calcmode="lin" valueType="num">
                                      <p:cBhvr>
                                        <p:cTn id="21" dur="500" fill="hold"/>
                                        <p:tgtEl>
                                          <p:spTgt spid="19456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9456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94563">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9" presetClass="entr" presetSubtype="0" decel="100000" fill="hold" nodeType="clickEffect">
                                  <p:stCondLst>
                                    <p:cond delay="0"/>
                                  </p:stCondLst>
                                  <p:childTnLst>
                                    <p:set>
                                      <p:cBhvr>
                                        <p:cTn id="27" dur="1" fill="hold">
                                          <p:stCondLst>
                                            <p:cond delay="0"/>
                                          </p:stCondLst>
                                        </p:cTn>
                                        <p:tgtEl>
                                          <p:spTgt spid="194583"/>
                                        </p:tgtEl>
                                        <p:attrNameLst>
                                          <p:attrName>style.visibility</p:attrName>
                                        </p:attrNameLst>
                                      </p:cBhvr>
                                      <p:to>
                                        <p:strVal val="visible"/>
                                      </p:to>
                                    </p:set>
                                    <p:anim calcmode="lin" valueType="num">
                                      <p:cBhvr>
                                        <p:cTn id="28" dur="2000" fill="hold"/>
                                        <p:tgtEl>
                                          <p:spTgt spid="194583"/>
                                        </p:tgtEl>
                                        <p:attrNameLst>
                                          <p:attrName>ppt_w</p:attrName>
                                        </p:attrNameLst>
                                      </p:cBhvr>
                                      <p:tavLst>
                                        <p:tav tm="0">
                                          <p:val>
                                            <p:fltVal val="0"/>
                                          </p:val>
                                        </p:tav>
                                        <p:tav tm="100000">
                                          <p:val>
                                            <p:strVal val="#ppt_w"/>
                                          </p:val>
                                        </p:tav>
                                      </p:tavLst>
                                    </p:anim>
                                    <p:anim calcmode="lin" valueType="num">
                                      <p:cBhvr>
                                        <p:cTn id="29" dur="2000" fill="hold"/>
                                        <p:tgtEl>
                                          <p:spTgt spid="194583"/>
                                        </p:tgtEl>
                                        <p:attrNameLst>
                                          <p:attrName>ppt_h</p:attrName>
                                        </p:attrNameLst>
                                      </p:cBhvr>
                                      <p:tavLst>
                                        <p:tav tm="0">
                                          <p:val>
                                            <p:fltVal val="0"/>
                                          </p:val>
                                        </p:tav>
                                        <p:tav tm="100000">
                                          <p:val>
                                            <p:strVal val="#ppt_h"/>
                                          </p:val>
                                        </p:tav>
                                      </p:tavLst>
                                    </p:anim>
                                    <p:anim calcmode="lin" valueType="num">
                                      <p:cBhvr>
                                        <p:cTn id="30" dur="2000" fill="hold"/>
                                        <p:tgtEl>
                                          <p:spTgt spid="194583"/>
                                        </p:tgtEl>
                                        <p:attrNameLst>
                                          <p:attrName>style.rotation</p:attrName>
                                        </p:attrNameLst>
                                      </p:cBhvr>
                                      <p:tavLst>
                                        <p:tav tm="0">
                                          <p:val>
                                            <p:fltVal val="360"/>
                                          </p:val>
                                        </p:tav>
                                        <p:tav tm="100000">
                                          <p:val>
                                            <p:fltVal val="0"/>
                                          </p:val>
                                        </p:tav>
                                      </p:tavLst>
                                    </p:anim>
                                    <p:animEffect transition="in" filter="fade">
                                      <p:cBhvr>
                                        <p:cTn id="31" dur="2000"/>
                                        <p:tgtEl>
                                          <p:spTgt spid="19458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194574"/>
                                        </p:tgtEl>
                                        <p:attrNameLst>
                                          <p:attrName>style.visibility</p:attrName>
                                        </p:attrNameLst>
                                      </p:cBhvr>
                                      <p:to>
                                        <p:strVal val="visible"/>
                                      </p:to>
                                    </p:set>
                                    <p:anim calcmode="lin" valueType="num">
                                      <p:cBhvr additive="base">
                                        <p:cTn id="36" dur="500" fill="hold"/>
                                        <p:tgtEl>
                                          <p:spTgt spid="194574"/>
                                        </p:tgtEl>
                                        <p:attrNameLst>
                                          <p:attrName>ppt_x</p:attrName>
                                        </p:attrNameLst>
                                      </p:cBhvr>
                                      <p:tavLst>
                                        <p:tav tm="0">
                                          <p:val>
                                            <p:strVal val="1+#ppt_w/2"/>
                                          </p:val>
                                        </p:tav>
                                        <p:tav tm="100000">
                                          <p:val>
                                            <p:strVal val="#ppt_x"/>
                                          </p:val>
                                        </p:tav>
                                      </p:tavLst>
                                    </p:anim>
                                    <p:anim calcmode="lin" valueType="num">
                                      <p:cBhvr additive="base">
                                        <p:cTn id="37" dur="500" fill="hold"/>
                                        <p:tgtEl>
                                          <p:spTgt spid="194574"/>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194576"/>
                                        </p:tgtEl>
                                        <p:attrNameLst>
                                          <p:attrName>style.visibility</p:attrName>
                                        </p:attrNameLst>
                                      </p:cBhvr>
                                      <p:to>
                                        <p:strVal val="visible"/>
                                      </p:to>
                                    </p:set>
                                    <p:anim calcmode="lin" valueType="num">
                                      <p:cBhvr additive="base">
                                        <p:cTn id="40" dur="500" fill="hold"/>
                                        <p:tgtEl>
                                          <p:spTgt spid="194576"/>
                                        </p:tgtEl>
                                        <p:attrNameLst>
                                          <p:attrName>ppt_x</p:attrName>
                                        </p:attrNameLst>
                                      </p:cBhvr>
                                      <p:tavLst>
                                        <p:tav tm="0">
                                          <p:val>
                                            <p:strVal val="1+#ppt_w/2"/>
                                          </p:val>
                                        </p:tav>
                                        <p:tav tm="100000">
                                          <p:val>
                                            <p:strVal val="#ppt_x"/>
                                          </p:val>
                                        </p:tav>
                                      </p:tavLst>
                                    </p:anim>
                                    <p:anim calcmode="lin" valueType="num">
                                      <p:cBhvr additive="base">
                                        <p:cTn id="41" dur="500" fill="hold"/>
                                        <p:tgtEl>
                                          <p:spTgt spid="19457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194577"/>
                                        </p:tgtEl>
                                        <p:attrNameLst>
                                          <p:attrName>style.visibility</p:attrName>
                                        </p:attrNameLst>
                                      </p:cBhvr>
                                      <p:to>
                                        <p:strVal val="visible"/>
                                      </p:to>
                                    </p:set>
                                    <p:anim calcmode="lin" valueType="num">
                                      <p:cBhvr additive="base">
                                        <p:cTn id="44" dur="500" fill="hold"/>
                                        <p:tgtEl>
                                          <p:spTgt spid="194577"/>
                                        </p:tgtEl>
                                        <p:attrNameLst>
                                          <p:attrName>ppt_x</p:attrName>
                                        </p:attrNameLst>
                                      </p:cBhvr>
                                      <p:tavLst>
                                        <p:tav tm="0">
                                          <p:val>
                                            <p:strVal val="1+#ppt_w/2"/>
                                          </p:val>
                                        </p:tav>
                                        <p:tav tm="100000">
                                          <p:val>
                                            <p:strVal val="#ppt_x"/>
                                          </p:val>
                                        </p:tav>
                                      </p:tavLst>
                                    </p:anim>
                                    <p:anim calcmode="lin" valueType="num">
                                      <p:cBhvr additive="base">
                                        <p:cTn id="45" dur="500" fill="hold"/>
                                        <p:tgtEl>
                                          <p:spTgt spid="194577"/>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5" presetClass="entr" presetSubtype="0" fill="hold" nodeType="clickEffect">
                                  <p:stCondLst>
                                    <p:cond delay="0"/>
                                  </p:stCondLst>
                                  <p:childTnLst>
                                    <p:set>
                                      <p:cBhvr>
                                        <p:cTn id="49" dur="1" fill="hold">
                                          <p:stCondLst>
                                            <p:cond delay="0"/>
                                          </p:stCondLst>
                                        </p:cTn>
                                        <p:tgtEl>
                                          <p:spTgt spid="194579"/>
                                        </p:tgtEl>
                                        <p:attrNameLst>
                                          <p:attrName>style.visibility</p:attrName>
                                        </p:attrNameLst>
                                      </p:cBhvr>
                                      <p:to>
                                        <p:strVal val="visible"/>
                                      </p:to>
                                    </p:set>
                                    <p:animEffect transition="in" filter="fade">
                                      <p:cBhvr>
                                        <p:cTn id="50" dur="2000"/>
                                        <p:tgtEl>
                                          <p:spTgt spid="194579"/>
                                        </p:tgtEl>
                                      </p:cBhvr>
                                    </p:animEffect>
                                    <p:anim calcmode="lin" valueType="num">
                                      <p:cBhvr>
                                        <p:cTn id="51" dur="2000" fill="hold"/>
                                        <p:tgtEl>
                                          <p:spTgt spid="194579"/>
                                        </p:tgtEl>
                                        <p:attrNameLst>
                                          <p:attrName>style.rotation</p:attrName>
                                        </p:attrNameLst>
                                      </p:cBhvr>
                                      <p:tavLst>
                                        <p:tav tm="0">
                                          <p:val>
                                            <p:fltVal val="720"/>
                                          </p:val>
                                        </p:tav>
                                        <p:tav tm="100000">
                                          <p:val>
                                            <p:fltVal val="0"/>
                                          </p:val>
                                        </p:tav>
                                      </p:tavLst>
                                    </p:anim>
                                    <p:anim calcmode="lin" valueType="num">
                                      <p:cBhvr>
                                        <p:cTn id="52" dur="2000" fill="hold"/>
                                        <p:tgtEl>
                                          <p:spTgt spid="194579"/>
                                        </p:tgtEl>
                                        <p:attrNameLst>
                                          <p:attrName>ppt_h</p:attrName>
                                        </p:attrNameLst>
                                      </p:cBhvr>
                                      <p:tavLst>
                                        <p:tav tm="0">
                                          <p:val>
                                            <p:fltVal val="0"/>
                                          </p:val>
                                        </p:tav>
                                        <p:tav tm="100000">
                                          <p:val>
                                            <p:strVal val="#ppt_h"/>
                                          </p:val>
                                        </p:tav>
                                      </p:tavLst>
                                    </p:anim>
                                    <p:anim calcmode="lin" valueType="num">
                                      <p:cBhvr>
                                        <p:cTn id="53" dur="2000" fill="hold"/>
                                        <p:tgtEl>
                                          <p:spTgt spid="19457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254000" y="4195763"/>
            <a:ext cx="11938000" cy="2482850"/>
          </a:xfrm>
        </p:spPr>
        <p:txBody>
          <a:bodyPr>
            <a:normAutofit fontScale="90000"/>
          </a:bodyPr>
          <a:lstStyle/>
          <a:p>
            <a:pPr eaLnBrk="1" hangingPunct="1">
              <a:lnSpc>
                <a:spcPct val="90000"/>
              </a:lnSpc>
            </a:pPr>
            <a:r>
              <a:rPr lang="en-US" altLang="en-US" sz="3600" dirty="0">
                <a:solidFill>
                  <a:srgbClr val="FFFF00"/>
                </a:solidFill>
                <a:cs typeface="Times New Roman" pitchFamily="18" charset="0"/>
              </a:rPr>
              <a:t>	</a:t>
            </a:r>
            <a:r>
              <a:rPr lang="en-US" altLang="en-US" sz="3600" dirty="0">
                <a:solidFill>
                  <a:srgbClr val="FF0000"/>
                </a:solidFill>
                <a:cs typeface="Times New Roman" pitchFamily="18" charset="0"/>
              </a:rPr>
              <a:t>Giới hạn ngày lao động:</a:t>
            </a:r>
            <a:br>
              <a:rPr lang="en-US" altLang="en-US" sz="3600" dirty="0">
                <a:solidFill>
                  <a:srgbClr val="FFFF00"/>
                </a:solidFill>
                <a:cs typeface="Times New Roman" pitchFamily="18" charset="0"/>
              </a:rPr>
            </a:br>
            <a:r>
              <a:rPr lang="en-US" altLang="en-US" sz="3600" dirty="0">
                <a:solidFill>
                  <a:schemeClr val="tx1"/>
                </a:solidFill>
                <a:latin typeface="Times New Roman" pitchFamily="18" charset="0"/>
                <a:cs typeface="Times New Roman" pitchFamily="18" charset="0"/>
              </a:rPr>
              <a:t>* Ngày lao động của người công nhân về    `	sinh lý (ăn, ngủ, nghỉ ngơi…)</a:t>
            </a:r>
            <a:br>
              <a:rPr lang="en-US" altLang="en-US" sz="3600" dirty="0">
                <a:solidFill>
                  <a:schemeClr val="tx1"/>
                </a:solidFill>
                <a:latin typeface="Times New Roman" pitchFamily="18" charset="0"/>
                <a:cs typeface="Times New Roman" pitchFamily="18" charset="0"/>
              </a:rPr>
            </a:br>
            <a:r>
              <a:rPr lang="en-US" altLang="en-US" sz="3600" dirty="0">
                <a:solidFill>
                  <a:schemeClr val="tx1"/>
                </a:solidFill>
                <a:latin typeface="Times New Roman" pitchFamily="18" charset="0"/>
                <a:cs typeface="Times New Roman" pitchFamily="18" charset="0"/>
              </a:rPr>
              <a:t>* Thời gian trong một ngày có giới hạn 24g</a:t>
            </a:r>
            <a:br>
              <a:rPr lang="en-US" altLang="en-US" sz="3600" dirty="0">
                <a:solidFill>
                  <a:schemeClr val="tx1"/>
                </a:solidFill>
                <a:latin typeface="Times New Roman" pitchFamily="18" charset="0"/>
                <a:cs typeface="Times New Roman" pitchFamily="18" charset="0"/>
              </a:rPr>
            </a:br>
            <a:r>
              <a:rPr lang="en-US" altLang="en-US" sz="3600" dirty="0">
                <a:solidFill>
                  <a:schemeClr val="tx1"/>
                </a:solidFill>
                <a:latin typeface="Times New Roman" pitchFamily="18" charset="0"/>
                <a:cs typeface="Times New Roman" pitchFamily="18" charset="0"/>
              </a:rPr>
              <a:t>* Sự phản kháng của giai cấp công nhân</a:t>
            </a:r>
          </a:p>
        </p:txBody>
      </p:sp>
      <p:sp>
        <p:nvSpPr>
          <p:cNvPr id="73731" name="AutoShape 3"/>
          <p:cNvSpPr>
            <a:spLocks noChangeArrowheads="1"/>
          </p:cNvSpPr>
          <p:nvPr/>
        </p:nvSpPr>
        <p:spPr bwMode="auto">
          <a:xfrm>
            <a:off x="7751233" y="1968500"/>
            <a:ext cx="3251200" cy="2154238"/>
          </a:xfrm>
          <a:prstGeom prst="roundRect">
            <a:avLst>
              <a:gd name="adj" fmla="val 16667"/>
            </a:avLst>
          </a:prstGeom>
          <a:solidFill>
            <a:srgbClr val="EBEE6C"/>
          </a:solidFill>
          <a:ln w="38100">
            <a:solidFill>
              <a:schemeClr val="tx1"/>
            </a:solidFill>
            <a:round/>
            <a:headEnd/>
            <a:tailEnd/>
          </a:ln>
          <a:scene3d>
            <a:camera prst="orthographicFront"/>
            <a:lightRig rig="threePt" dir="t"/>
          </a:scene3d>
          <a:sp3d>
            <a:bevelT prst="slope"/>
          </a:sp3d>
        </p:spPr>
        <p:txBody>
          <a:bodyPr wrap="none" anchor="ctr"/>
          <a:lstStyle/>
          <a:p>
            <a:pPr algn="ctr" eaLnBrk="0" hangingPunct="0">
              <a:defRPr/>
            </a:pPr>
            <a:endParaRPr lang="en-US" dirty="0">
              <a:solidFill>
                <a:srgbClr val="0000FF"/>
              </a:solidFill>
              <a:latin typeface="Verdana" pitchFamily="34" charset="0"/>
              <a:cs typeface="Arial" charset="0"/>
            </a:endParaRPr>
          </a:p>
        </p:txBody>
      </p:sp>
      <p:sp>
        <p:nvSpPr>
          <p:cNvPr id="73732" name="AutoShape 4"/>
          <p:cNvSpPr>
            <a:spLocks noChangeArrowheads="1"/>
          </p:cNvSpPr>
          <p:nvPr/>
        </p:nvSpPr>
        <p:spPr bwMode="auto">
          <a:xfrm>
            <a:off x="448657" y="2041507"/>
            <a:ext cx="3786724" cy="2117754"/>
          </a:xfrm>
          <a:prstGeom prst="roundRect">
            <a:avLst>
              <a:gd name="adj" fmla="val 16667"/>
            </a:avLst>
          </a:prstGeom>
          <a:solidFill>
            <a:srgbClr val="EBEE6C"/>
          </a:solidFill>
          <a:ln w="38100">
            <a:solidFill>
              <a:schemeClr val="tx1"/>
            </a:solidFill>
            <a:round/>
            <a:headEnd/>
            <a:tailEnd/>
          </a:ln>
          <a:scene3d>
            <a:camera prst="orthographicFront"/>
            <a:lightRig rig="threePt" dir="t"/>
          </a:scene3d>
          <a:sp3d>
            <a:bevelT prst="slope"/>
          </a:sp3d>
        </p:spPr>
        <p:txBody>
          <a:bodyPr wrap="none" anchor="ctr"/>
          <a:lstStyle/>
          <a:p>
            <a:pPr algn="ctr" eaLnBrk="0" hangingPunct="0">
              <a:defRPr/>
            </a:pPr>
            <a:r>
              <a:rPr lang="en-US" sz="3200" b="1" dirty="0">
                <a:solidFill>
                  <a:srgbClr val="0000FF"/>
                </a:solidFill>
                <a:cs typeface="Times New Roman" pitchFamily="18" charset="0"/>
              </a:rPr>
              <a:t>+ </a:t>
            </a:r>
            <a:r>
              <a:rPr lang="en-US" sz="3200" b="1" dirty="0" err="1">
                <a:solidFill>
                  <a:srgbClr val="0000FF"/>
                </a:solidFill>
                <a:cs typeface="Times New Roman" pitchFamily="18" charset="0"/>
              </a:rPr>
              <a:t>Tăng</a:t>
            </a:r>
            <a:r>
              <a:rPr lang="en-US" sz="3200" b="1" dirty="0">
                <a:solidFill>
                  <a:srgbClr val="0000FF"/>
                </a:solidFill>
                <a:cs typeface="Times New Roman" pitchFamily="18" charset="0"/>
              </a:rPr>
              <a:t> </a:t>
            </a:r>
            <a:r>
              <a:rPr lang="en-US" sz="3200" b="1" dirty="0" err="1">
                <a:solidFill>
                  <a:srgbClr val="0000FF"/>
                </a:solidFill>
                <a:cs typeface="Times New Roman" pitchFamily="18" charset="0"/>
              </a:rPr>
              <a:t>thời</a:t>
            </a:r>
            <a:r>
              <a:rPr lang="en-US" sz="3200" b="1" dirty="0">
                <a:solidFill>
                  <a:srgbClr val="0000FF"/>
                </a:solidFill>
                <a:cs typeface="Times New Roman" pitchFamily="18" charset="0"/>
              </a:rPr>
              <a:t> </a:t>
            </a:r>
          </a:p>
          <a:p>
            <a:pPr algn="ctr" eaLnBrk="0" hangingPunct="0">
              <a:defRPr/>
            </a:pPr>
            <a:r>
              <a:rPr lang="en-US" sz="3200" b="1" dirty="0" err="1">
                <a:solidFill>
                  <a:srgbClr val="0000FF"/>
                </a:solidFill>
                <a:cs typeface="Times New Roman" pitchFamily="18" charset="0"/>
              </a:rPr>
              <a:t>gian</a:t>
            </a:r>
            <a:r>
              <a:rPr lang="en-US" sz="3200" b="1" dirty="0">
                <a:solidFill>
                  <a:srgbClr val="0000FF"/>
                </a:solidFill>
                <a:cs typeface="Times New Roman" pitchFamily="18" charset="0"/>
              </a:rPr>
              <a:t> </a:t>
            </a:r>
            <a:r>
              <a:rPr lang="en-US" sz="3200" b="1" dirty="0" err="1">
                <a:solidFill>
                  <a:srgbClr val="0000FF"/>
                </a:solidFill>
                <a:cs typeface="Times New Roman" pitchFamily="18" charset="0"/>
              </a:rPr>
              <a:t>làm</a:t>
            </a:r>
            <a:r>
              <a:rPr lang="en-US" sz="3200" b="1" dirty="0">
                <a:solidFill>
                  <a:srgbClr val="0000FF"/>
                </a:solidFill>
                <a:cs typeface="Times New Roman" pitchFamily="18" charset="0"/>
              </a:rPr>
              <a:t> </a:t>
            </a:r>
            <a:r>
              <a:rPr lang="en-US" sz="3200" b="1" dirty="0" err="1">
                <a:solidFill>
                  <a:srgbClr val="0000FF"/>
                </a:solidFill>
                <a:cs typeface="Times New Roman" pitchFamily="18" charset="0"/>
              </a:rPr>
              <a:t>việc</a:t>
            </a:r>
            <a:endParaRPr lang="en-US" sz="3200" b="1" dirty="0">
              <a:solidFill>
                <a:srgbClr val="0000FF"/>
              </a:solidFill>
              <a:cs typeface="Times New Roman" pitchFamily="18" charset="0"/>
            </a:endParaRPr>
          </a:p>
          <a:p>
            <a:pPr algn="ctr" eaLnBrk="0" hangingPunct="0">
              <a:defRPr/>
            </a:pPr>
            <a:r>
              <a:rPr lang="en-US" sz="3200" b="1" dirty="0">
                <a:solidFill>
                  <a:srgbClr val="0000FF"/>
                </a:solidFill>
                <a:cs typeface="Times New Roman" pitchFamily="18" charset="0"/>
              </a:rPr>
              <a:t> </a:t>
            </a:r>
            <a:r>
              <a:rPr lang="en-US" sz="3200" b="1" dirty="0" err="1">
                <a:solidFill>
                  <a:srgbClr val="0000FF"/>
                </a:solidFill>
                <a:cs typeface="Times New Roman" pitchFamily="18" charset="0"/>
              </a:rPr>
              <a:t>trong</a:t>
            </a:r>
            <a:r>
              <a:rPr lang="en-US" sz="3200" b="1" dirty="0">
                <a:solidFill>
                  <a:srgbClr val="0000FF"/>
                </a:solidFill>
                <a:cs typeface="Times New Roman" pitchFamily="18" charset="0"/>
              </a:rPr>
              <a:t> 1 </a:t>
            </a:r>
            <a:r>
              <a:rPr lang="en-US" sz="3200" b="1" dirty="0" err="1">
                <a:solidFill>
                  <a:srgbClr val="0000FF"/>
                </a:solidFill>
                <a:cs typeface="Times New Roman" pitchFamily="18" charset="0"/>
              </a:rPr>
              <a:t>ngày</a:t>
            </a:r>
            <a:r>
              <a:rPr lang="en-US" sz="3200" b="1" dirty="0">
                <a:solidFill>
                  <a:srgbClr val="0000FF"/>
                </a:solidFill>
                <a:cs typeface="Times New Roman" pitchFamily="18" charset="0"/>
              </a:rPr>
              <a:t>,</a:t>
            </a:r>
          </a:p>
          <a:p>
            <a:pPr algn="ctr" eaLnBrk="0" hangingPunct="0">
              <a:defRPr/>
            </a:pPr>
            <a:r>
              <a:rPr lang="en-US" sz="3200" b="1" dirty="0">
                <a:solidFill>
                  <a:srgbClr val="0000FF"/>
                </a:solidFill>
                <a:cs typeface="Times New Roman" pitchFamily="18" charset="0"/>
              </a:rPr>
              <a:t> </a:t>
            </a:r>
            <a:r>
              <a:rPr lang="en-US" sz="3200" b="1" dirty="0" err="1">
                <a:solidFill>
                  <a:srgbClr val="0000FF"/>
                </a:solidFill>
                <a:cs typeface="Times New Roman" pitchFamily="18" charset="0"/>
              </a:rPr>
              <a:t>tháng</a:t>
            </a:r>
            <a:r>
              <a:rPr lang="en-US" sz="3200" b="1" dirty="0">
                <a:solidFill>
                  <a:srgbClr val="0000FF"/>
                </a:solidFill>
                <a:cs typeface="Times New Roman" pitchFamily="18" charset="0"/>
              </a:rPr>
              <a:t> , </a:t>
            </a:r>
            <a:r>
              <a:rPr lang="en-US" sz="3200" b="1" dirty="0" err="1">
                <a:solidFill>
                  <a:srgbClr val="0000FF"/>
                </a:solidFill>
                <a:cs typeface="Times New Roman" pitchFamily="18" charset="0"/>
              </a:rPr>
              <a:t>năm</a:t>
            </a:r>
            <a:r>
              <a:rPr lang="en-US" sz="3200" b="1" dirty="0">
                <a:solidFill>
                  <a:srgbClr val="0000FF"/>
                </a:solidFill>
                <a:cs typeface="Times New Roman" pitchFamily="18" charset="0"/>
              </a:rPr>
              <a:t>…</a:t>
            </a:r>
            <a:endParaRPr lang="en-US" sz="3200" dirty="0">
              <a:latin typeface="Verdana" pitchFamily="34" charset="0"/>
              <a:cs typeface="Arial" charset="0"/>
            </a:endParaRPr>
          </a:p>
        </p:txBody>
      </p:sp>
      <p:sp>
        <p:nvSpPr>
          <p:cNvPr id="196614" name="Freeform 6"/>
          <p:cNvSpPr>
            <a:spLocks/>
          </p:cNvSpPr>
          <p:nvPr/>
        </p:nvSpPr>
        <p:spPr bwMode="gray">
          <a:xfrm>
            <a:off x="4586818" y="2114551"/>
            <a:ext cx="1204383"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eaLnBrk="0" hangingPunct="0">
              <a:defRPr/>
            </a:pPr>
            <a:endParaRPr lang="en-US">
              <a:cs typeface="Arial" charset="0"/>
            </a:endParaRPr>
          </a:p>
        </p:txBody>
      </p:sp>
      <p:sp>
        <p:nvSpPr>
          <p:cNvPr id="30730" name="AutoShape 7"/>
          <p:cNvSpPr>
            <a:spLocks noChangeAspect="1" noChangeArrowheads="1" noTextEdit="1"/>
          </p:cNvSpPr>
          <p:nvPr/>
        </p:nvSpPr>
        <p:spPr bwMode="gray">
          <a:xfrm flipH="1">
            <a:off x="6491818" y="3252788"/>
            <a:ext cx="1212849" cy="1244600"/>
          </a:xfrm>
          <a:prstGeom prst="rect">
            <a:avLst/>
          </a:prstGeom>
          <a:noFill/>
          <a:ln w="9525">
            <a:noFill/>
            <a:miter lim="800000"/>
            <a:headEnd/>
            <a:tailEnd/>
          </a:ln>
        </p:spPr>
        <p:txBody>
          <a:bodyPr/>
          <a:lstStyle/>
          <a:p>
            <a:endParaRPr lang="en-US"/>
          </a:p>
        </p:txBody>
      </p:sp>
      <p:sp>
        <p:nvSpPr>
          <p:cNvPr id="196616" name="Freeform 8"/>
          <p:cNvSpPr>
            <a:spLocks/>
          </p:cNvSpPr>
          <p:nvPr/>
        </p:nvSpPr>
        <p:spPr bwMode="gray">
          <a:xfrm flipH="1">
            <a:off x="5803900" y="2151064"/>
            <a:ext cx="1204384"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eaLnBrk="0" hangingPunct="0">
              <a:defRPr/>
            </a:pPr>
            <a:endParaRPr lang="en-US">
              <a:cs typeface="Arial" charset="0"/>
            </a:endParaRPr>
          </a:p>
        </p:txBody>
      </p:sp>
      <p:grpSp>
        <p:nvGrpSpPr>
          <p:cNvPr id="2" name="Group 9"/>
          <p:cNvGrpSpPr>
            <a:grpSpLocks/>
          </p:cNvGrpSpPr>
          <p:nvPr/>
        </p:nvGrpSpPr>
        <p:grpSpPr bwMode="auto">
          <a:xfrm>
            <a:off x="3418417" y="288926"/>
            <a:ext cx="4876800" cy="1876425"/>
            <a:chOff x="1997" y="1314"/>
            <a:chExt cx="1889" cy="1009"/>
          </a:xfrm>
        </p:grpSpPr>
        <p:grpSp>
          <p:nvGrpSpPr>
            <p:cNvPr id="3" name="Group 10"/>
            <p:cNvGrpSpPr>
              <a:grpSpLocks/>
            </p:cNvGrpSpPr>
            <p:nvPr/>
          </p:nvGrpSpPr>
          <p:grpSpPr bwMode="auto">
            <a:xfrm>
              <a:off x="1997" y="1404"/>
              <a:ext cx="1889" cy="919"/>
              <a:chOff x="1973" y="1027"/>
              <a:chExt cx="1926" cy="937"/>
            </a:xfrm>
          </p:grpSpPr>
          <p:sp>
            <p:nvSpPr>
              <p:cNvPr id="196619" name="Oval 11"/>
              <p:cNvSpPr>
                <a:spLocks noChangeArrowheads="1"/>
              </p:cNvSpPr>
              <p:nvPr/>
            </p:nvSpPr>
            <p:spPr bwMode="gray">
              <a:xfrm>
                <a:off x="1994" y="1054"/>
                <a:ext cx="1905" cy="910"/>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eaLnBrk="0" hangingPunct="0">
                  <a:defRPr/>
                </a:pPr>
                <a:endParaRPr lang="en-US">
                  <a:cs typeface="Arial" charset="0"/>
                </a:endParaRPr>
              </a:p>
            </p:txBody>
          </p:sp>
          <p:sp>
            <p:nvSpPr>
              <p:cNvPr id="196620" name="Oval 12"/>
              <p:cNvSpPr>
                <a:spLocks noChangeArrowheads="1"/>
              </p:cNvSpPr>
              <p:nvPr/>
            </p:nvSpPr>
            <p:spPr bwMode="gray">
              <a:xfrm>
                <a:off x="1973" y="1027"/>
                <a:ext cx="1905" cy="910"/>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eaLnBrk="0" hangingPunct="0">
                  <a:defRPr/>
                </a:pPr>
                <a:endParaRPr lang="en-US">
                  <a:cs typeface="Arial" charset="0"/>
                </a:endParaRPr>
              </a:p>
            </p:txBody>
          </p:sp>
        </p:grpSp>
        <p:sp>
          <p:nvSpPr>
            <p:cNvPr id="196621" name="Oval 13"/>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eaLnBrk="0" hangingPunct="0">
                <a:defRPr/>
              </a:pPr>
              <a:endParaRPr lang="en-US">
                <a:cs typeface="Arial" charset="0"/>
              </a:endParaRPr>
            </a:p>
          </p:txBody>
        </p:sp>
        <p:sp>
          <p:nvSpPr>
            <p:cNvPr id="196622" name="Oval 14"/>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eaLnBrk="0" hangingPunct="0">
                <a:defRPr/>
              </a:pPr>
              <a:endParaRPr lang="en-US">
                <a:cs typeface="Arial" charset="0"/>
              </a:endParaRPr>
            </a:p>
          </p:txBody>
        </p:sp>
        <p:sp>
          <p:nvSpPr>
            <p:cNvPr id="196623" name="Oval 15"/>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eaLnBrk="0" hangingPunct="0">
                <a:defRPr/>
              </a:pPr>
              <a:endParaRPr lang="en-US">
                <a:cs typeface="Arial" charset="0"/>
              </a:endParaRPr>
            </a:p>
          </p:txBody>
        </p:sp>
        <p:sp>
          <p:nvSpPr>
            <p:cNvPr id="196624" name="Oval 16"/>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eaLnBrk="0" hangingPunct="0">
                <a:defRPr/>
              </a:pPr>
              <a:endParaRPr lang="en-US">
                <a:cs typeface="Arial" charset="0"/>
              </a:endParaRPr>
            </a:p>
          </p:txBody>
        </p:sp>
      </p:grpSp>
      <p:sp>
        <p:nvSpPr>
          <p:cNvPr id="196625" name="Text Box 17"/>
          <p:cNvSpPr txBox="1">
            <a:spLocks noChangeArrowheads="1"/>
          </p:cNvSpPr>
          <p:nvPr/>
        </p:nvSpPr>
        <p:spPr bwMode="auto">
          <a:xfrm>
            <a:off x="4051300" y="434975"/>
            <a:ext cx="3651251" cy="954107"/>
          </a:xfrm>
          <a:prstGeom prst="rect">
            <a:avLst/>
          </a:prstGeom>
          <a:noFill/>
          <a:ln w="9525" algn="ctr">
            <a:noFill/>
            <a:miter lim="800000"/>
            <a:headEnd/>
            <a:tailEnd/>
          </a:ln>
        </p:spPr>
        <p:txBody>
          <a:bodyPr>
            <a:spAutoFit/>
          </a:bodyPr>
          <a:lstStyle/>
          <a:p>
            <a:pPr algn="ctr"/>
            <a:r>
              <a:rPr lang="en-US" altLang="en-US" sz="2800" b="1">
                <a:solidFill>
                  <a:srgbClr val="0000FF"/>
                </a:solidFill>
                <a:cs typeface="Times New Roman" pitchFamily="18" charset="0"/>
              </a:rPr>
              <a:t>Để SX ra giá trị thặng dư tuyệt đối:</a:t>
            </a:r>
            <a:endParaRPr lang="en-US" altLang="en-US" sz="2800" b="1">
              <a:solidFill>
                <a:srgbClr val="0000FF"/>
              </a:solidFill>
              <a:latin typeface=".VnTime" pitchFamily="34" charset="0"/>
            </a:endParaRPr>
          </a:p>
        </p:txBody>
      </p:sp>
      <p:sp>
        <p:nvSpPr>
          <p:cNvPr id="196626" name="Text Box 18"/>
          <p:cNvSpPr txBox="1">
            <a:spLocks noChangeArrowheads="1"/>
          </p:cNvSpPr>
          <p:nvPr/>
        </p:nvSpPr>
        <p:spPr bwMode="auto">
          <a:xfrm>
            <a:off x="7751234" y="2041525"/>
            <a:ext cx="3213100" cy="1668149"/>
          </a:xfrm>
          <a:prstGeom prst="rect">
            <a:avLst/>
          </a:prstGeom>
          <a:noFill/>
          <a:ln w="9525">
            <a:noFill/>
            <a:miter lim="800000"/>
            <a:headEnd/>
            <a:tailEnd/>
          </a:ln>
        </p:spPr>
        <p:txBody>
          <a:bodyPr>
            <a:spAutoFit/>
          </a:bodyPr>
          <a:lstStyle/>
          <a:p>
            <a:pPr algn="ctr"/>
            <a:r>
              <a:rPr lang="en-US" altLang="en-US" sz="3200" b="1">
                <a:solidFill>
                  <a:srgbClr val="0000FF"/>
                </a:solidFill>
                <a:cs typeface="Times New Roman" pitchFamily="18" charset="0"/>
              </a:rPr>
              <a:t>+ Tăng cường độ lao động</a:t>
            </a:r>
            <a:endParaRPr lang="en-US" altLang="en-US" sz="3200">
              <a:solidFill>
                <a:srgbClr val="0000FF"/>
              </a:solidFill>
              <a:latin typeface="Arial" pitchFamily="34" charset="0"/>
            </a:endParaRPr>
          </a:p>
          <a:p>
            <a:pPr>
              <a:spcBef>
                <a:spcPct val="20000"/>
              </a:spcBef>
            </a:pPr>
            <a:endParaRPr lang="en-US" altLang="en-US" sz="3200">
              <a:latin typeface=".VnTime" pitchFamily="34" charset="0"/>
            </a:endParaRPr>
          </a:p>
        </p:txBody>
      </p:sp>
    </p:spTree>
    <p:extLst>
      <p:ext uri="{BB962C8B-B14F-4D97-AF65-F5344CB8AC3E}">
        <p14:creationId xmlns:p14="http://schemas.microsoft.com/office/powerpoint/2010/main" val="12815919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6625"/>
                                        </p:tgtEl>
                                        <p:attrNameLst>
                                          <p:attrName>style.visibility</p:attrName>
                                        </p:attrNameLst>
                                      </p:cBhvr>
                                      <p:to>
                                        <p:strVal val="visible"/>
                                      </p:to>
                                    </p:set>
                                    <p:animEffect transition="in" filter="checkerboard(across)">
                                      <p:cBhvr>
                                        <p:cTn id="10" dur="500"/>
                                        <p:tgtEl>
                                          <p:spTgt spid="1966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 calcmode="lin" valueType="num">
                                      <p:cBhvr>
                                        <p:cTn id="15" dur="500" fill="hold"/>
                                        <p:tgtEl>
                                          <p:spTgt spid="196614"/>
                                        </p:tgtEl>
                                        <p:attrNameLst>
                                          <p:attrName>ppt_w</p:attrName>
                                        </p:attrNameLst>
                                      </p:cBhvr>
                                      <p:tavLst>
                                        <p:tav tm="0">
                                          <p:val>
                                            <p:fltVal val="0"/>
                                          </p:val>
                                        </p:tav>
                                        <p:tav tm="100000">
                                          <p:val>
                                            <p:strVal val="#ppt_w"/>
                                          </p:val>
                                        </p:tav>
                                      </p:tavLst>
                                    </p:anim>
                                    <p:anim calcmode="lin" valueType="num">
                                      <p:cBhvr>
                                        <p:cTn id="16" dur="500" fill="hold"/>
                                        <p:tgtEl>
                                          <p:spTgt spid="196614"/>
                                        </p:tgtEl>
                                        <p:attrNameLst>
                                          <p:attrName>ppt_h</p:attrName>
                                        </p:attrNameLst>
                                      </p:cBhvr>
                                      <p:tavLst>
                                        <p:tav tm="0">
                                          <p:val>
                                            <p:fltVal val="0"/>
                                          </p:val>
                                        </p:tav>
                                        <p:tav tm="100000">
                                          <p:val>
                                            <p:strVal val="#ppt_h"/>
                                          </p:val>
                                        </p:tav>
                                      </p:tavLst>
                                    </p:anim>
                                  </p:childTnLst>
                                </p:cTn>
                              </p:par>
                              <p:par>
                                <p:cTn id="17" presetID="5" presetClass="entr" presetSubtype="10" fill="hold" nodeType="withEffect">
                                  <p:stCondLst>
                                    <p:cond delay="0"/>
                                  </p:stCondLst>
                                  <p:childTnLst>
                                    <p:set>
                                      <p:cBhvr>
                                        <p:cTn id="18" dur="1" fill="hold">
                                          <p:stCondLst>
                                            <p:cond delay="0"/>
                                          </p:stCondLst>
                                        </p:cTn>
                                        <p:tgtEl>
                                          <p:spTgt spid="73732"/>
                                        </p:tgtEl>
                                        <p:attrNameLst>
                                          <p:attrName>style.visibility</p:attrName>
                                        </p:attrNameLst>
                                      </p:cBhvr>
                                      <p:to>
                                        <p:strVal val="visible"/>
                                      </p:to>
                                    </p:set>
                                    <p:animEffect transition="in" filter="checkerboard(across)">
                                      <p:cBhvr>
                                        <p:cTn id="19" dur="500"/>
                                        <p:tgtEl>
                                          <p:spTgt spid="7373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p:cTn id="23" dur="1" fill="hold">
                                          <p:stCondLst>
                                            <p:cond delay="0"/>
                                          </p:stCondLst>
                                        </p:cTn>
                                        <p:tgtEl>
                                          <p:spTgt spid="196616"/>
                                        </p:tgtEl>
                                        <p:attrNameLst>
                                          <p:attrName>style.visibility</p:attrName>
                                        </p:attrNameLst>
                                      </p:cBhvr>
                                      <p:to>
                                        <p:strVal val="visible"/>
                                      </p:to>
                                    </p:set>
                                    <p:anim calcmode="lin" valueType="num">
                                      <p:cBhvr>
                                        <p:cTn id="24" dur="500" fill="hold"/>
                                        <p:tgtEl>
                                          <p:spTgt spid="196616"/>
                                        </p:tgtEl>
                                        <p:attrNameLst>
                                          <p:attrName>ppt_w</p:attrName>
                                        </p:attrNameLst>
                                      </p:cBhvr>
                                      <p:tavLst>
                                        <p:tav tm="0">
                                          <p:val>
                                            <p:fltVal val="0"/>
                                          </p:val>
                                        </p:tav>
                                        <p:tav tm="100000">
                                          <p:val>
                                            <p:strVal val="#ppt_w"/>
                                          </p:val>
                                        </p:tav>
                                      </p:tavLst>
                                    </p:anim>
                                    <p:anim calcmode="lin" valueType="num">
                                      <p:cBhvr>
                                        <p:cTn id="25" dur="500" fill="hold"/>
                                        <p:tgtEl>
                                          <p:spTgt spid="196616"/>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73731"/>
                                        </p:tgtEl>
                                        <p:attrNameLst>
                                          <p:attrName>style.visibility</p:attrName>
                                        </p:attrNameLst>
                                      </p:cBhvr>
                                      <p:to>
                                        <p:strVal val="visible"/>
                                      </p:to>
                                    </p:set>
                                    <p:animEffect transition="in" filter="checkerboard(across)">
                                      <p:cBhvr>
                                        <p:cTn id="30" dur="500"/>
                                        <p:tgtEl>
                                          <p:spTgt spid="73731"/>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96626"/>
                                        </p:tgtEl>
                                        <p:attrNameLst>
                                          <p:attrName>style.visibility</p:attrName>
                                        </p:attrNameLst>
                                      </p:cBhvr>
                                      <p:to>
                                        <p:strVal val="visible"/>
                                      </p:to>
                                    </p:set>
                                    <p:animEffect transition="in" filter="checkerboard(across)">
                                      <p:cBhvr>
                                        <p:cTn id="33" dur="500"/>
                                        <p:tgtEl>
                                          <p:spTgt spid="19662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196610"/>
                                        </p:tgtEl>
                                        <p:attrNameLst>
                                          <p:attrName>style.visibility</p:attrName>
                                        </p:attrNameLst>
                                      </p:cBhvr>
                                      <p:to>
                                        <p:strVal val="visible"/>
                                      </p:to>
                                    </p:set>
                                    <p:anim calcmode="lin" valueType="num">
                                      <p:cBhvr>
                                        <p:cTn id="38" dur="500" fill="hold"/>
                                        <p:tgtEl>
                                          <p:spTgt spid="196610"/>
                                        </p:tgtEl>
                                        <p:attrNameLst>
                                          <p:attrName>ppt_w</p:attrName>
                                        </p:attrNameLst>
                                      </p:cBhvr>
                                      <p:tavLst>
                                        <p:tav tm="0">
                                          <p:val>
                                            <p:fltVal val="0"/>
                                          </p:val>
                                        </p:tav>
                                        <p:tav tm="100000">
                                          <p:val>
                                            <p:strVal val="#ppt_w"/>
                                          </p:val>
                                        </p:tav>
                                      </p:tavLst>
                                    </p:anim>
                                    <p:anim calcmode="lin" valueType="num">
                                      <p:cBhvr>
                                        <p:cTn id="39" dur="500" fill="hold"/>
                                        <p:tgtEl>
                                          <p:spTgt spid="1966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25" grpId="0"/>
      <p:bldP spid="196626"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43CC2F3C-8848-490B-97E7-16AB617135D2}" type="slidenum">
              <a:rPr lang="en-US">
                <a:latin typeface="+mn-lt"/>
              </a:rPr>
              <a:pPr>
                <a:defRPr/>
              </a:pPr>
              <a:t>36</a:t>
            </a:fld>
            <a:endParaRPr lang="en-US">
              <a:latin typeface="+mn-lt"/>
            </a:endParaRPr>
          </a:p>
        </p:txBody>
      </p:sp>
      <p:sp>
        <p:nvSpPr>
          <p:cNvPr id="251907" name="Rectangle 3"/>
          <p:cNvSpPr>
            <a:spLocks noGrp="1" noChangeArrowheads="1"/>
          </p:cNvSpPr>
          <p:nvPr>
            <p:ph type="body" idx="4294967295"/>
          </p:nvPr>
        </p:nvSpPr>
        <p:spPr>
          <a:xfrm>
            <a:off x="300251" y="1666994"/>
            <a:ext cx="11635317" cy="3805758"/>
          </a:xfrm>
        </p:spPr>
        <p:txBody>
          <a:bodyPr/>
          <a:lstStyle/>
          <a:p>
            <a:pPr eaLnBrk="1" hangingPunct="1">
              <a:buFont typeface="Wingdings" pitchFamily="2" charset="2"/>
              <a:buNone/>
            </a:pPr>
            <a:r>
              <a:rPr lang="en-US" altLang="en-US" sz="4000" dirty="0">
                <a:solidFill>
                  <a:srgbClr val="FF0000"/>
                </a:solidFill>
                <a:cs typeface="Times New Roman" pitchFamily="18" charset="0"/>
              </a:rPr>
              <a:t>-</a:t>
            </a:r>
            <a:r>
              <a:rPr lang="en-US" altLang="en-US" sz="4000" dirty="0">
                <a:cs typeface="Times New Roman" pitchFamily="18" charset="0"/>
              </a:rPr>
              <a:t> </a:t>
            </a:r>
            <a:r>
              <a:rPr lang="en-US" altLang="en-US" sz="3600" dirty="0">
                <a:solidFill>
                  <a:srgbClr val="FF0000"/>
                </a:solidFill>
                <a:cs typeface="Times New Roman" pitchFamily="18" charset="0"/>
              </a:rPr>
              <a:t>Tuy nhiên: </a:t>
            </a:r>
            <a:r>
              <a:rPr lang="en-US" altLang="en-US" sz="3600" dirty="0">
                <a:cs typeface="Times New Roman" pitchFamily="18" charset="0"/>
              </a:rPr>
              <a:t>Việc rút ngắn ngày lao động không  thể đến mức chỉ bằng thời gian LĐ tất yếu</a:t>
            </a:r>
          </a:p>
          <a:p>
            <a:pPr eaLnBrk="1" hangingPunct="1">
              <a:buFontTx/>
              <a:buChar char="-"/>
            </a:pPr>
            <a:r>
              <a:rPr lang="en-US" altLang="en-US" sz="3600" dirty="0">
                <a:solidFill>
                  <a:srgbClr val="FF0000"/>
                </a:solidFill>
                <a:cs typeface="Times New Roman" pitchFamily="18" charset="0"/>
              </a:rPr>
              <a:t>Giới hạn ngày lao động  phụ thuộc:</a:t>
            </a:r>
          </a:p>
          <a:p>
            <a:pPr eaLnBrk="1" hangingPunct="1">
              <a:buFont typeface="Wingdings" pitchFamily="2" charset="2"/>
              <a:buNone/>
            </a:pPr>
            <a:r>
              <a:rPr lang="en-US" altLang="en-US" sz="3600" dirty="0">
                <a:cs typeface="Times New Roman" pitchFamily="18" charset="0"/>
              </a:rPr>
              <a:t>         + Trình độ LLSX</a:t>
            </a:r>
          </a:p>
          <a:p>
            <a:pPr eaLnBrk="1" hangingPunct="1">
              <a:buFont typeface="Wingdings" pitchFamily="2" charset="2"/>
              <a:buNone/>
            </a:pPr>
            <a:r>
              <a:rPr lang="en-US" altLang="en-US" sz="3600" dirty="0">
                <a:cs typeface="Times New Roman" pitchFamily="18" charset="0"/>
              </a:rPr>
              <a:t>         + Tính chất QHSX</a:t>
            </a:r>
          </a:p>
          <a:p>
            <a:pPr eaLnBrk="1" hangingPunct="1">
              <a:buFont typeface="Wingdings" pitchFamily="2" charset="2"/>
              <a:buNone/>
            </a:pPr>
            <a:r>
              <a:rPr lang="en-US" altLang="en-US" sz="3600" dirty="0">
                <a:cs typeface="Times New Roman" pitchFamily="18" charset="0"/>
              </a:rPr>
              <a:t>         + so sánh  lực lượng giữa công nhân và tư bản</a:t>
            </a:r>
          </a:p>
          <a:p>
            <a:pPr eaLnBrk="1" hangingPunct="1"/>
            <a:endParaRPr lang="en-US" altLang="en-US" dirty="0"/>
          </a:p>
        </p:txBody>
      </p:sp>
    </p:spTree>
    <p:extLst>
      <p:ext uri="{BB962C8B-B14F-4D97-AF65-F5344CB8AC3E}">
        <p14:creationId xmlns:p14="http://schemas.microsoft.com/office/powerpoint/2010/main" val="1554188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Effect transition="in" filter="fade">
                                      <p:cBhvr>
                                        <p:cTn id="7" dur="500"/>
                                        <p:tgtEl>
                                          <p:spTgt spid="251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1907">
                                            <p:txEl>
                                              <p:pRg st="1" end="1"/>
                                            </p:txEl>
                                          </p:spTgt>
                                        </p:tgtEl>
                                        <p:attrNameLst>
                                          <p:attrName>style.visibility</p:attrName>
                                        </p:attrNameLst>
                                      </p:cBhvr>
                                      <p:to>
                                        <p:strVal val="visible"/>
                                      </p:to>
                                    </p:set>
                                    <p:animEffect transition="in" filter="fade">
                                      <p:cBhvr>
                                        <p:cTn id="12" dur="500"/>
                                        <p:tgtEl>
                                          <p:spTgt spid="2519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1907">
                                            <p:txEl>
                                              <p:pRg st="2" end="2"/>
                                            </p:txEl>
                                          </p:spTgt>
                                        </p:tgtEl>
                                        <p:attrNameLst>
                                          <p:attrName>style.visibility</p:attrName>
                                        </p:attrNameLst>
                                      </p:cBhvr>
                                      <p:to>
                                        <p:strVal val="visible"/>
                                      </p:to>
                                    </p:set>
                                    <p:animEffect transition="in" filter="fade">
                                      <p:cBhvr>
                                        <p:cTn id="17" dur="500"/>
                                        <p:tgtEl>
                                          <p:spTgt spid="2519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1907">
                                            <p:txEl>
                                              <p:pRg st="3" end="3"/>
                                            </p:txEl>
                                          </p:spTgt>
                                        </p:tgtEl>
                                        <p:attrNameLst>
                                          <p:attrName>style.visibility</p:attrName>
                                        </p:attrNameLst>
                                      </p:cBhvr>
                                      <p:to>
                                        <p:strVal val="visible"/>
                                      </p:to>
                                    </p:set>
                                    <p:animEffect transition="in" filter="fade">
                                      <p:cBhvr>
                                        <p:cTn id="22" dur="500"/>
                                        <p:tgtEl>
                                          <p:spTgt spid="2519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1907">
                                            <p:txEl>
                                              <p:pRg st="4" end="4"/>
                                            </p:txEl>
                                          </p:spTgt>
                                        </p:tgtEl>
                                        <p:attrNameLst>
                                          <p:attrName>style.visibility</p:attrName>
                                        </p:attrNameLst>
                                      </p:cBhvr>
                                      <p:to>
                                        <p:strVal val="visible"/>
                                      </p:to>
                                    </p:set>
                                    <p:animEffect transition="in" filter="fade">
                                      <p:cBhvr>
                                        <p:cTn id="27" dur="500"/>
                                        <p:tgtEl>
                                          <p:spTgt spid="251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16001" y="775648"/>
            <a:ext cx="10972800" cy="685800"/>
          </a:xfrm>
          <a:solidFill>
            <a:schemeClr val="bg1"/>
          </a:solidFill>
        </p:spPr>
        <p:txBody>
          <a:bodyPr>
            <a:normAutofit/>
          </a:bodyPr>
          <a:lstStyle/>
          <a:p>
            <a:r>
              <a:rPr lang="vi-VN" sz="4000" i="1" dirty="0"/>
              <a:t>- Sản xuất giá trị thặng dư tương dổi</a:t>
            </a:r>
            <a:endParaRPr lang="en-US" altLang="en-US" sz="4000" dirty="0">
              <a:solidFill>
                <a:srgbClr val="0000FF"/>
              </a:solidFill>
              <a:latin typeface="Times New Roman" pitchFamily="18" charset="0"/>
              <a:cs typeface="Times New Roman" pitchFamily="18" charset="0"/>
            </a:endParaRPr>
          </a:p>
        </p:txBody>
      </p:sp>
      <p:sp>
        <p:nvSpPr>
          <p:cNvPr id="2" name="Right Arrow Callout 1"/>
          <p:cNvSpPr/>
          <p:nvPr/>
        </p:nvSpPr>
        <p:spPr bwMode="auto">
          <a:xfrm>
            <a:off x="448657" y="2881305"/>
            <a:ext cx="3456561" cy="1600200"/>
          </a:xfrm>
          <a:prstGeom prst="rightArrowCallout">
            <a:avLst>
              <a:gd name="adj1" fmla="val 28361"/>
              <a:gd name="adj2" fmla="val 25000"/>
              <a:gd name="adj3" fmla="val 20322"/>
              <a:gd name="adj4" fmla="val 81154"/>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innerShdw blurRad="63500" dist="50800" dir="10800000">
              <a:prstClr val="black">
                <a:alpha val="50000"/>
              </a:prstClr>
            </a:innerShdw>
          </a:effectLst>
          <a:scene3d>
            <a:camera prst="orthographicFront"/>
            <a:lightRig rig="threePt" dir="t"/>
          </a:scene3d>
          <a:sp3d>
            <a:bevelT prst="angle"/>
          </a:sp3d>
        </p:spPr>
        <p:txBody>
          <a:bodyPr/>
          <a:lstStyle/>
          <a:p>
            <a:pPr algn="ctr" eaLnBrk="0" hangingPunct="0">
              <a:defRPr/>
            </a:pPr>
            <a:r>
              <a:rPr lang="en-US" sz="3000" b="1" dirty="0" err="1">
                <a:solidFill>
                  <a:srgbClr val="0000CC"/>
                </a:solidFill>
                <a:cs typeface="Arial" charset="0"/>
              </a:rPr>
              <a:t>Giá</a:t>
            </a:r>
            <a:r>
              <a:rPr lang="en-US" sz="3000" b="1" dirty="0">
                <a:solidFill>
                  <a:srgbClr val="0000CC"/>
                </a:solidFill>
                <a:cs typeface="Arial" charset="0"/>
              </a:rPr>
              <a:t> </a:t>
            </a:r>
            <a:r>
              <a:rPr lang="en-US" sz="3000" b="1" dirty="0" err="1">
                <a:solidFill>
                  <a:srgbClr val="0000CC"/>
                </a:solidFill>
                <a:cs typeface="Arial" charset="0"/>
              </a:rPr>
              <a:t>trị</a:t>
            </a:r>
            <a:r>
              <a:rPr lang="en-US" sz="3000" b="1" dirty="0">
                <a:solidFill>
                  <a:srgbClr val="0000CC"/>
                </a:solidFill>
                <a:cs typeface="Arial" charset="0"/>
              </a:rPr>
              <a:t> </a:t>
            </a:r>
            <a:r>
              <a:rPr lang="en-US" sz="3000" b="1" dirty="0" err="1">
                <a:solidFill>
                  <a:srgbClr val="0000CC"/>
                </a:solidFill>
                <a:cs typeface="Arial" charset="0"/>
              </a:rPr>
              <a:t>thặng</a:t>
            </a:r>
            <a:r>
              <a:rPr lang="en-US" sz="3000" b="1" dirty="0">
                <a:solidFill>
                  <a:srgbClr val="0000CC"/>
                </a:solidFill>
                <a:cs typeface="Arial" charset="0"/>
              </a:rPr>
              <a:t> </a:t>
            </a:r>
            <a:r>
              <a:rPr lang="en-US" sz="3000" b="1" dirty="0" err="1">
                <a:solidFill>
                  <a:srgbClr val="0000CC"/>
                </a:solidFill>
                <a:cs typeface="Arial" charset="0"/>
              </a:rPr>
              <a:t>dư</a:t>
            </a:r>
            <a:r>
              <a:rPr lang="en-US" sz="3000" b="1" dirty="0">
                <a:solidFill>
                  <a:srgbClr val="0000CC"/>
                </a:solidFill>
                <a:cs typeface="Arial" charset="0"/>
              </a:rPr>
              <a:t> </a:t>
            </a:r>
            <a:r>
              <a:rPr lang="en-US" sz="3000" b="1" dirty="0" err="1">
                <a:solidFill>
                  <a:srgbClr val="0000CC"/>
                </a:solidFill>
                <a:cs typeface="Arial" charset="0"/>
              </a:rPr>
              <a:t>tương</a:t>
            </a:r>
            <a:r>
              <a:rPr lang="en-US" sz="3000" b="1" dirty="0">
                <a:solidFill>
                  <a:srgbClr val="0000CC"/>
                </a:solidFill>
                <a:cs typeface="Arial" charset="0"/>
              </a:rPr>
              <a:t> </a:t>
            </a:r>
            <a:r>
              <a:rPr lang="en-US" sz="3000" b="1" dirty="0" err="1">
                <a:solidFill>
                  <a:srgbClr val="0000CC"/>
                </a:solidFill>
                <a:cs typeface="Arial" charset="0"/>
              </a:rPr>
              <a:t>đối</a:t>
            </a:r>
            <a:endParaRPr lang="en-US" sz="3000" b="1" dirty="0">
              <a:solidFill>
                <a:srgbClr val="0000CC"/>
              </a:solidFill>
              <a:cs typeface="Arial" charset="0"/>
            </a:endParaRPr>
          </a:p>
        </p:txBody>
      </p:sp>
      <p:sp>
        <p:nvSpPr>
          <p:cNvPr id="3" name="Horizontal Scroll 2"/>
          <p:cNvSpPr/>
          <p:nvPr/>
        </p:nvSpPr>
        <p:spPr bwMode="auto">
          <a:xfrm>
            <a:off x="3962401" y="838200"/>
            <a:ext cx="8026400" cy="5803944"/>
          </a:xfrm>
          <a:prstGeom prst="horizontalScroll">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innerShdw blurRad="63500" dist="50800">
              <a:prstClr val="black">
                <a:alpha val="50000"/>
              </a:prstClr>
            </a:innerShdw>
          </a:effectLst>
        </p:spPr>
        <p:txBody>
          <a:bodyPr/>
          <a:lstStyle/>
          <a:p>
            <a:r>
              <a:rPr lang="vi-VN" sz="3200" b="1" i="1" dirty="0">
                <a:latin typeface="+mj-lt"/>
              </a:rPr>
              <a:t>Gi</a:t>
            </a:r>
            <a:r>
              <a:rPr lang="en-US" sz="3200" b="1" i="1" dirty="0">
                <a:latin typeface="+mj-lt"/>
              </a:rPr>
              <a:t>á</a:t>
            </a:r>
            <a:r>
              <a:rPr lang="vi-VN" sz="3200" b="1" i="1" dirty="0">
                <a:latin typeface="+mj-lt"/>
              </a:rPr>
              <a:t> trị thặng dư tương đối là gi</a:t>
            </a:r>
            <a:r>
              <a:rPr lang="en-US" sz="3200" b="1" i="1" dirty="0">
                <a:latin typeface="+mj-lt"/>
              </a:rPr>
              <a:t>á</a:t>
            </a:r>
            <a:r>
              <a:rPr lang="vi-VN" sz="3200" b="1" i="1" dirty="0">
                <a:latin typeface="+mj-lt"/>
              </a:rPr>
              <a:t> trị thặng dư thu được nhờ rút ngắn thời gian lao động tất yếu; do đó kéo dài thời gian lao động thặng dư trong khi độ dài ngày lao động không thay đồi hoặc thậm chỉ rút ngắn.</a:t>
            </a:r>
            <a:endParaRPr lang="en-US" sz="3200" b="1" dirty="0">
              <a:latin typeface="+mj-lt"/>
            </a:endParaRPr>
          </a:p>
        </p:txBody>
      </p:sp>
    </p:spTree>
    <p:extLst>
      <p:ext uri="{BB962C8B-B14F-4D97-AF65-F5344CB8AC3E}">
        <p14:creationId xmlns:p14="http://schemas.microsoft.com/office/powerpoint/2010/main" val="3411192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p:cTn id="7" dur="500" fill="hold"/>
                                        <p:tgtEl>
                                          <p:spTgt spid="50178"/>
                                        </p:tgtEl>
                                        <p:attrNameLst>
                                          <p:attrName>ppt_w</p:attrName>
                                        </p:attrNameLst>
                                      </p:cBhvr>
                                      <p:tavLst>
                                        <p:tav tm="0">
                                          <p:val>
                                            <p:fltVal val="0"/>
                                          </p:val>
                                        </p:tav>
                                        <p:tav tm="100000">
                                          <p:val>
                                            <p:strVal val="#ppt_w"/>
                                          </p:val>
                                        </p:tav>
                                      </p:tavLst>
                                    </p:anim>
                                    <p:anim calcmode="lin" valueType="num">
                                      <p:cBhvr>
                                        <p:cTn id="8" dur="500" fill="hold"/>
                                        <p:tgtEl>
                                          <p:spTgt spid="501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1219200" y="0"/>
            <a:ext cx="9550400" cy="946150"/>
          </a:xfrm>
          <a:solidFill>
            <a:schemeClr val="bg1"/>
          </a:solidFill>
        </p:spPr>
        <p:txBody>
          <a:bodyPr/>
          <a:lstStyle/>
          <a:p>
            <a:pPr algn="ctr" eaLnBrk="1" hangingPunct="1"/>
            <a:r>
              <a:rPr lang="en-US" altLang="en-US" sz="4000" dirty="0">
                <a:solidFill>
                  <a:srgbClr val="0000FF"/>
                </a:solidFill>
                <a:latin typeface="Times New Roman" pitchFamily="18" charset="0"/>
                <a:cs typeface="Times New Roman" pitchFamily="18" charset="0"/>
              </a:rPr>
              <a:t>Giá trị thặng dư tương đối</a:t>
            </a:r>
          </a:p>
        </p:txBody>
      </p:sp>
      <p:graphicFrame>
        <p:nvGraphicFramePr>
          <p:cNvPr id="197653" name="Object 21"/>
          <p:cNvGraphicFramePr>
            <a:graphicFrameLocks noGrp="1" noChangeAspect="1"/>
          </p:cNvGraphicFramePr>
          <p:nvPr>
            <p:ph sz="quarter" idx="4294967295"/>
          </p:nvPr>
        </p:nvGraphicFramePr>
        <p:xfrm>
          <a:off x="3223685" y="5254625"/>
          <a:ext cx="5626100" cy="1168400"/>
        </p:xfrm>
        <a:graphic>
          <a:graphicData uri="http://schemas.openxmlformats.org/presentationml/2006/ole">
            <mc:AlternateContent xmlns:mc="http://schemas.openxmlformats.org/markup-compatibility/2006">
              <mc:Choice xmlns:v="urn:schemas-microsoft-com:vml" Requires="v">
                <p:oleObj spid="_x0000_s4172" name="Equation" r:id="rId3" imgW="1256755" imgH="393529" progId="">
                  <p:embed/>
                </p:oleObj>
              </mc:Choice>
              <mc:Fallback>
                <p:oleObj name="Equation" r:id="rId3" imgW="1256755" imgH="3935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685" y="5254625"/>
                        <a:ext cx="5626100" cy="1168400"/>
                      </a:xfrm>
                      <a:prstGeom prst="rect">
                        <a:avLst/>
                      </a:prstGeom>
                      <a:solidFill>
                        <a:srgbClr val="99CCFF"/>
                      </a:solidFill>
                      <a:ln w="9525">
                        <a:solidFill>
                          <a:srgbClr val="FF3300"/>
                        </a:solidFill>
                        <a:miter lim="800000"/>
                        <a:headEnd/>
                        <a:tailEnd/>
                      </a:ln>
                    </p:spPr>
                  </p:pic>
                </p:oleObj>
              </mc:Fallback>
            </mc:AlternateContent>
          </a:graphicData>
        </a:graphic>
      </p:graphicFrame>
      <p:sp>
        <p:nvSpPr>
          <p:cNvPr id="197636" name="Rectangle 4"/>
          <p:cNvSpPr>
            <a:spLocks noChangeArrowheads="1"/>
          </p:cNvSpPr>
          <p:nvPr/>
        </p:nvSpPr>
        <p:spPr bwMode="auto">
          <a:xfrm>
            <a:off x="254001" y="1304925"/>
            <a:ext cx="4186767" cy="1079500"/>
          </a:xfrm>
          <a:prstGeom prst="rect">
            <a:avLst/>
          </a:prstGeom>
          <a:solidFill>
            <a:schemeClr val="accent1"/>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1200">
                <a:latin typeface="Arial" charset="0"/>
                <a:cs typeface="Arial" charset="0"/>
              </a:rPr>
              <a:t> </a:t>
            </a:r>
            <a:r>
              <a:rPr lang="en-US" sz="3000">
                <a:latin typeface="Arial" charset="0"/>
                <a:cs typeface="Arial" charset="0"/>
              </a:rPr>
              <a:t>Ngày lao động</a:t>
            </a:r>
          </a:p>
          <a:p>
            <a:pPr algn="ctr">
              <a:defRPr/>
            </a:pPr>
            <a:r>
              <a:rPr lang="en-US" sz="3000">
                <a:latin typeface="Arial" charset="0"/>
                <a:cs typeface="Arial" charset="0"/>
              </a:rPr>
              <a:t>= 8h</a:t>
            </a:r>
          </a:p>
        </p:txBody>
      </p:sp>
      <p:sp>
        <p:nvSpPr>
          <p:cNvPr id="197637" name="Rectangle 5"/>
          <p:cNvSpPr>
            <a:spLocks noChangeArrowheads="1"/>
          </p:cNvSpPr>
          <p:nvPr/>
        </p:nvSpPr>
        <p:spPr bwMode="auto">
          <a:xfrm>
            <a:off x="4781551" y="1304925"/>
            <a:ext cx="3359149" cy="1079500"/>
          </a:xfrm>
          <a:prstGeom prst="rect">
            <a:avLst/>
          </a:prstGeom>
          <a:solidFill>
            <a:schemeClr val="accent1"/>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a:latin typeface="Arial" charset="0"/>
                <a:cs typeface="Arial" charset="0"/>
              </a:rPr>
              <a:t> 4h</a:t>
            </a:r>
          </a:p>
        </p:txBody>
      </p:sp>
      <p:sp>
        <p:nvSpPr>
          <p:cNvPr id="197638" name="Rectangle 6"/>
          <p:cNvSpPr>
            <a:spLocks noChangeArrowheads="1"/>
          </p:cNvSpPr>
          <p:nvPr/>
        </p:nvSpPr>
        <p:spPr bwMode="auto">
          <a:xfrm>
            <a:off x="8140701" y="1304925"/>
            <a:ext cx="3477684" cy="1079500"/>
          </a:xfrm>
          <a:prstGeom prst="rect">
            <a:avLst/>
          </a:prstGeom>
          <a:solidFill>
            <a:srgbClr val="FF3300"/>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a:latin typeface="Arial" charset="0"/>
                <a:cs typeface="Arial" charset="0"/>
              </a:rPr>
              <a:t> </a:t>
            </a:r>
            <a:r>
              <a:rPr lang="en-US" sz="3000" b="1" dirty="0">
                <a:solidFill>
                  <a:srgbClr val="FFFF00"/>
                </a:solidFill>
                <a:latin typeface="Arial" charset="0"/>
                <a:cs typeface="Arial" charset="0"/>
              </a:rPr>
              <a:t>4h</a:t>
            </a:r>
          </a:p>
        </p:txBody>
      </p:sp>
      <p:sp>
        <p:nvSpPr>
          <p:cNvPr id="197640" name="Rectangle 8"/>
          <p:cNvSpPr>
            <a:spLocks noChangeArrowheads="1"/>
          </p:cNvSpPr>
          <p:nvPr/>
        </p:nvSpPr>
        <p:spPr bwMode="auto">
          <a:xfrm>
            <a:off x="254000" y="3940176"/>
            <a:ext cx="4284133" cy="1116013"/>
          </a:xfrm>
          <a:prstGeom prst="rect">
            <a:avLst/>
          </a:prstGeom>
          <a:solidFill>
            <a:schemeClr val="accent1"/>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err="1">
                <a:latin typeface="Arial" charset="0"/>
                <a:cs typeface="Arial" charset="0"/>
              </a:rPr>
              <a:t>Ngày</a:t>
            </a:r>
            <a:r>
              <a:rPr lang="en-US" sz="3000" dirty="0">
                <a:latin typeface="Arial" charset="0"/>
                <a:cs typeface="Arial" charset="0"/>
              </a:rPr>
              <a:t> </a:t>
            </a:r>
            <a:r>
              <a:rPr lang="en-US" sz="3000" dirty="0" err="1">
                <a:latin typeface="Arial" charset="0"/>
                <a:cs typeface="Arial" charset="0"/>
              </a:rPr>
              <a:t>lao</a:t>
            </a:r>
            <a:r>
              <a:rPr lang="en-US" sz="3000" dirty="0">
                <a:latin typeface="Arial" charset="0"/>
                <a:cs typeface="Arial" charset="0"/>
              </a:rPr>
              <a:t> </a:t>
            </a:r>
            <a:r>
              <a:rPr lang="en-US" sz="3000" dirty="0" err="1">
                <a:latin typeface="Arial" charset="0"/>
                <a:cs typeface="Arial" charset="0"/>
              </a:rPr>
              <a:t>động</a:t>
            </a:r>
            <a:endParaRPr lang="en-US" sz="3000" dirty="0">
              <a:latin typeface="Arial" charset="0"/>
              <a:cs typeface="Arial" charset="0"/>
            </a:endParaRPr>
          </a:p>
          <a:p>
            <a:pPr algn="ctr">
              <a:defRPr/>
            </a:pPr>
            <a:r>
              <a:rPr lang="en-US" sz="3000" dirty="0">
                <a:latin typeface="Arial" charset="0"/>
                <a:cs typeface="Arial" charset="0"/>
              </a:rPr>
              <a:t>= 8h</a:t>
            </a:r>
          </a:p>
        </p:txBody>
      </p:sp>
      <p:sp>
        <p:nvSpPr>
          <p:cNvPr id="197641" name="Rectangle 9"/>
          <p:cNvSpPr>
            <a:spLocks noChangeArrowheads="1"/>
          </p:cNvSpPr>
          <p:nvPr/>
        </p:nvSpPr>
        <p:spPr bwMode="auto">
          <a:xfrm>
            <a:off x="4830234" y="3940176"/>
            <a:ext cx="1801284" cy="1116013"/>
          </a:xfrm>
          <a:prstGeom prst="rect">
            <a:avLst/>
          </a:prstGeom>
          <a:solidFill>
            <a:schemeClr val="accent1"/>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a:latin typeface="Arial" charset="0"/>
                <a:cs typeface="Arial" charset="0"/>
              </a:rPr>
              <a:t> 2h</a:t>
            </a:r>
          </a:p>
        </p:txBody>
      </p:sp>
      <p:sp>
        <p:nvSpPr>
          <p:cNvPr id="197642" name="Rectangle 10"/>
          <p:cNvSpPr>
            <a:spLocks noChangeArrowheads="1"/>
          </p:cNvSpPr>
          <p:nvPr/>
        </p:nvSpPr>
        <p:spPr bwMode="auto">
          <a:xfrm>
            <a:off x="6631518" y="3940176"/>
            <a:ext cx="5147733" cy="1116013"/>
          </a:xfrm>
          <a:prstGeom prst="rect">
            <a:avLst/>
          </a:prstGeom>
          <a:solidFill>
            <a:srgbClr val="FF3300"/>
          </a:solidFill>
          <a:ln w="12700" cap="sq">
            <a:solidFill>
              <a:schemeClr val="tx1"/>
            </a:solidFill>
            <a:miter lim="800000"/>
            <a:headEnd type="none" w="sm" len="sm"/>
            <a:tailEnd type="none" w="sm" len="sm"/>
          </a:ln>
          <a:scene3d>
            <a:camera prst="orthographicFront"/>
            <a:lightRig rig="threePt" dir="t"/>
          </a:scene3d>
          <a:sp3d>
            <a:bevelT prst="angle"/>
          </a:sp3d>
        </p:spPr>
        <p:txBody>
          <a:bodyPr wrap="none" anchor="ctr"/>
          <a:lstStyle/>
          <a:p>
            <a:pPr algn="ctr">
              <a:defRPr/>
            </a:pPr>
            <a:r>
              <a:rPr lang="en-US" sz="3000" dirty="0">
                <a:latin typeface="Arial" charset="0"/>
                <a:cs typeface="Arial" charset="0"/>
              </a:rPr>
              <a:t> </a:t>
            </a:r>
            <a:r>
              <a:rPr lang="en-US" sz="3000" b="1" dirty="0">
                <a:solidFill>
                  <a:srgbClr val="FFFF00"/>
                </a:solidFill>
                <a:latin typeface="Arial" charset="0"/>
                <a:cs typeface="Arial" charset="0"/>
              </a:rPr>
              <a:t>6h</a:t>
            </a:r>
          </a:p>
        </p:txBody>
      </p:sp>
      <p:graphicFrame>
        <p:nvGraphicFramePr>
          <p:cNvPr id="197651" name="Object 19"/>
          <p:cNvGraphicFramePr>
            <a:graphicFrameLocks noChangeAspect="1"/>
          </p:cNvGraphicFramePr>
          <p:nvPr/>
        </p:nvGraphicFramePr>
        <p:xfrm>
          <a:off x="3223685" y="2589213"/>
          <a:ext cx="5666316" cy="1168400"/>
        </p:xfrm>
        <a:graphic>
          <a:graphicData uri="http://schemas.openxmlformats.org/presentationml/2006/ole">
            <mc:AlternateContent xmlns:mc="http://schemas.openxmlformats.org/markup-compatibility/2006">
              <mc:Choice xmlns:v="urn:schemas-microsoft-com:vml" Requires="v">
                <p:oleObj spid="_x0000_s4173" name="Equation" r:id="rId5" imgW="1244600" imgH="393700" progId="">
                  <p:embed/>
                </p:oleObj>
              </mc:Choice>
              <mc:Fallback>
                <p:oleObj name="Equation" r:id="rId5" imgW="1244600" imgH="3937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685" y="2589213"/>
                        <a:ext cx="5666316" cy="1168400"/>
                      </a:xfrm>
                      <a:prstGeom prst="rect">
                        <a:avLst/>
                      </a:prstGeom>
                      <a:solidFill>
                        <a:srgbClr val="99CCFF"/>
                      </a:solidFill>
                      <a:ln w="9525">
                        <a:solidFill>
                          <a:srgbClr val="FF3300"/>
                        </a:solidFill>
                        <a:miter lim="800000"/>
                        <a:headEnd/>
                        <a:tailEnd/>
                      </a:ln>
                    </p:spPr>
                  </p:pic>
                </p:oleObj>
              </mc:Fallback>
            </mc:AlternateContent>
          </a:graphicData>
        </a:graphic>
      </p:graphicFrame>
    </p:spTree>
    <p:extLst>
      <p:ext uri="{BB962C8B-B14F-4D97-AF65-F5344CB8AC3E}">
        <p14:creationId xmlns:p14="http://schemas.microsoft.com/office/powerpoint/2010/main" val="10294024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97634"/>
                                        </p:tgtEl>
                                        <p:attrNameLst>
                                          <p:attrName>style.visibility</p:attrName>
                                        </p:attrNameLst>
                                      </p:cBhvr>
                                      <p:to>
                                        <p:strVal val="visible"/>
                                      </p:to>
                                    </p:set>
                                    <p:animEffect transition="in" filter="fade">
                                      <p:cBhvr>
                                        <p:cTn id="7" dur="500">
                                          <p:stCondLst>
                                            <p:cond delay="0"/>
                                          </p:stCondLst>
                                        </p:cTn>
                                        <p:tgtEl>
                                          <p:spTgt spid="197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197636"/>
                                        </p:tgtEl>
                                        <p:attrNameLst>
                                          <p:attrName>style.visibility</p:attrName>
                                        </p:attrNameLst>
                                      </p:cBhvr>
                                      <p:to>
                                        <p:strVal val="visible"/>
                                      </p:to>
                                    </p:set>
                                    <p:anim calcmode="lin" valueType="num">
                                      <p:cBhvr additive="base">
                                        <p:cTn id="12" dur="500" fill="hold"/>
                                        <p:tgtEl>
                                          <p:spTgt spid="197636"/>
                                        </p:tgtEl>
                                        <p:attrNameLst>
                                          <p:attrName>ppt_x</p:attrName>
                                        </p:attrNameLst>
                                      </p:cBhvr>
                                      <p:tavLst>
                                        <p:tav tm="0">
                                          <p:val>
                                            <p:strVal val="#ppt_x"/>
                                          </p:val>
                                        </p:tav>
                                        <p:tav tm="100000">
                                          <p:val>
                                            <p:strVal val="#ppt_x"/>
                                          </p:val>
                                        </p:tav>
                                      </p:tavLst>
                                    </p:anim>
                                    <p:anim calcmode="lin" valueType="num">
                                      <p:cBhvr additive="base">
                                        <p:cTn id="13" dur="500" fill="hold"/>
                                        <p:tgtEl>
                                          <p:spTgt spid="197636"/>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197637"/>
                                        </p:tgtEl>
                                        <p:attrNameLst>
                                          <p:attrName>style.visibility</p:attrName>
                                        </p:attrNameLst>
                                      </p:cBhvr>
                                      <p:to>
                                        <p:strVal val="visible"/>
                                      </p:to>
                                    </p:set>
                                    <p:anim calcmode="lin" valueType="num">
                                      <p:cBhvr additive="base">
                                        <p:cTn id="16" dur="500" fill="hold"/>
                                        <p:tgtEl>
                                          <p:spTgt spid="197637"/>
                                        </p:tgtEl>
                                        <p:attrNameLst>
                                          <p:attrName>ppt_x</p:attrName>
                                        </p:attrNameLst>
                                      </p:cBhvr>
                                      <p:tavLst>
                                        <p:tav tm="0">
                                          <p:val>
                                            <p:strVal val="#ppt_x"/>
                                          </p:val>
                                        </p:tav>
                                        <p:tav tm="100000">
                                          <p:val>
                                            <p:strVal val="#ppt_x"/>
                                          </p:val>
                                        </p:tav>
                                      </p:tavLst>
                                    </p:anim>
                                    <p:anim calcmode="lin" valueType="num">
                                      <p:cBhvr additive="base">
                                        <p:cTn id="17" dur="500" fill="hold"/>
                                        <p:tgtEl>
                                          <p:spTgt spid="197637"/>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97638"/>
                                        </p:tgtEl>
                                        <p:attrNameLst>
                                          <p:attrName>style.visibility</p:attrName>
                                        </p:attrNameLst>
                                      </p:cBhvr>
                                      <p:to>
                                        <p:strVal val="visible"/>
                                      </p:to>
                                    </p:set>
                                    <p:anim calcmode="lin" valueType="num">
                                      <p:cBhvr additive="base">
                                        <p:cTn id="20" dur="500" fill="hold"/>
                                        <p:tgtEl>
                                          <p:spTgt spid="197638"/>
                                        </p:tgtEl>
                                        <p:attrNameLst>
                                          <p:attrName>ppt_x</p:attrName>
                                        </p:attrNameLst>
                                      </p:cBhvr>
                                      <p:tavLst>
                                        <p:tav tm="0">
                                          <p:val>
                                            <p:strVal val="#ppt_x"/>
                                          </p:val>
                                        </p:tav>
                                        <p:tav tm="100000">
                                          <p:val>
                                            <p:strVal val="#ppt_x"/>
                                          </p:val>
                                        </p:tav>
                                      </p:tavLst>
                                    </p:anim>
                                    <p:anim calcmode="lin" valueType="num">
                                      <p:cBhvr additive="base">
                                        <p:cTn id="21" dur="500" fill="hold"/>
                                        <p:tgtEl>
                                          <p:spTgt spid="197638"/>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6" presetClass="entr" presetSubtype="0" fill="hold" nodeType="clickEffect">
                                  <p:stCondLst>
                                    <p:cond delay="0"/>
                                  </p:stCondLst>
                                  <p:childTnLst>
                                    <p:set>
                                      <p:cBhvr>
                                        <p:cTn id="25" dur="1" fill="hold">
                                          <p:stCondLst>
                                            <p:cond delay="0"/>
                                          </p:stCondLst>
                                        </p:cTn>
                                        <p:tgtEl>
                                          <p:spTgt spid="197651"/>
                                        </p:tgtEl>
                                        <p:attrNameLst>
                                          <p:attrName>style.visibility</p:attrName>
                                        </p:attrNameLst>
                                      </p:cBhvr>
                                      <p:to>
                                        <p:strVal val="visible"/>
                                      </p:to>
                                    </p:set>
                                    <p:animEffect transition="in" filter="wipe(down)">
                                      <p:cBhvr>
                                        <p:cTn id="26" dur="290">
                                          <p:stCondLst>
                                            <p:cond delay="0"/>
                                          </p:stCondLst>
                                        </p:cTn>
                                        <p:tgtEl>
                                          <p:spTgt spid="197651"/>
                                        </p:tgtEl>
                                      </p:cBhvr>
                                    </p:animEffect>
                                    <p:anim calcmode="lin" valueType="num">
                                      <p:cBhvr>
                                        <p:cTn id="27" dur="911" tmFilter="0,0; 0.14,0.36; 0.43,0.73; 0.71,0.91; 1.0,1.0">
                                          <p:stCondLst>
                                            <p:cond delay="0"/>
                                          </p:stCondLst>
                                        </p:cTn>
                                        <p:tgtEl>
                                          <p:spTgt spid="197651"/>
                                        </p:tgtEl>
                                        <p:attrNameLst>
                                          <p:attrName>ppt_x</p:attrName>
                                        </p:attrNameLst>
                                      </p:cBhvr>
                                      <p:tavLst>
                                        <p:tav tm="0">
                                          <p:val>
                                            <p:strVal val="#ppt_x-0.25"/>
                                          </p:val>
                                        </p:tav>
                                        <p:tav tm="100000">
                                          <p:val>
                                            <p:strVal val="#ppt_x"/>
                                          </p:val>
                                        </p:tav>
                                      </p:tavLst>
                                    </p:anim>
                                    <p:anim calcmode="lin" valueType="num">
                                      <p:cBhvr>
                                        <p:cTn id="28" dur="332" tmFilter="0.0,0.0; 0.25,0.07; 0.50,0.2; 0.75,0.467; 1.0,1.0">
                                          <p:stCondLst>
                                            <p:cond delay="0"/>
                                          </p:stCondLst>
                                        </p:cTn>
                                        <p:tgtEl>
                                          <p:spTgt spid="197651"/>
                                        </p:tgtEl>
                                        <p:attrNameLst>
                                          <p:attrName>ppt_y</p:attrName>
                                        </p:attrNameLst>
                                      </p:cBhvr>
                                      <p:tavLst>
                                        <p:tav tm="0" fmla="#ppt_y-sin(pi*$)/3">
                                          <p:val>
                                            <p:fltVal val="0.5"/>
                                          </p:val>
                                        </p:tav>
                                        <p:tav tm="100000">
                                          <p:val>
                                            <p:fltVal val="1"/>
                                          </p:val>
                                        </p:tav>
                                      </p:tavLst>
                                    </p:anim>
                                    <p:anim calcmode="lin" valueType="num">
                                      <p:cBhvr>
                                        <p:cTn id="29" dur="332" tmFilter="0, 0; 0.125,0.2665; 0.25,0.4; 0.375,0.465; 0.5,0.5;  0.625,0.535; 0.75,0.6; 0.875,0.7335; 1,1">
                                          <p:stCondLst>
                                            <p:cond delay="332"/>
                                          </p:stCondLst>
                                        </p:cTn>
                                        <p:tgtEl>
                                          <p:spTgt spid="197651"/>
                                        </p:tgtEl>
                                        <p:attrNameLst>
                                          <p:attrName>ppt_y</p:attrName>
                                        </p:attrNameLst>
                                      </p:cBhvr>
                                      <p:tavLst>
                                        <p:tav tm="0" fmla="#ppt_y-sin(pi*$)/9">
                                          <p:val>
                                            <p:fltVal val="0"/>
                                          </p:val>
                                        </p:tav>
                                        <p:tav tm="100000">
                                          <p:val>
                                            <p:fltVal val="1"/>
                                          </p:val>
                                        </p:tav>
                                      </p:tavLst>
                                    </p:anim>
                                    <p:anim calcmode="lin" valueType="num">
                                      <p:cBhvr>
                                        <p:cTn id="30" dur="166" tmFilter="0, 0; 0.125,0.2665; 0.25,0.4; 0.375,0.465; 0.5,0.5;  0.625,0.535; 0.75,0.6; 0.875,0.7335; 1,1">
                                          <p:stCondLst>
                                            <p:cond delay="662"/>
                                          </p:stCondLst>
                                        </p:cTn>
                                        <p:tgtEl>
                                          <p:spTgt spid="197651"/>
                                        </p:tgtEl>
                                        <p:attrNameLst>
                                          <p:attrName>ppt_y</p:attrName>
                                        </p:attrNameLst>
                                      </p:cBhvr>
                                      <p:tavLst>
                                        <p:tav tm="0" fmla="#ppt_y-sin(pi*$)/27">
                                          <p:val>
                                            <p:fltVal val="0"/>
                                          </p:val>
                                        </p:tav>
                                        <p:tav tm="100000">
                                          <p:val>
                                            <p:fltVal val="1"/>
                                          </p:val>
                                        </p:tav>
                                      </p:tavLst>
                                    </p:anim>
                                    <p:anim calcmode="lin" valueType="num">
                                      <p:cBhvr>
                                        <p:cTn id="31" dur="82" tmFilter="0, 0; 0.125,0.2665; 0.25,0.4; 0.375,0.465; 0.5,0.5;  0.625,0.535; 0.75,0.6; 0.875,0.7335; 1,1">
                                          <p:stCondLst>
                                            <p:cond delay="828"/>
                                          </p:stCondLst>
                                        </p:cTn>
                                        <p:tgtEl>
                                          <p:spTgt spid="197651"/>
                                        </p:tgtEl>
                                        <p:attrNameLst>
                                          <p:attrName>ppt_y</p:attrName>
                                        </p:attrNameLst>
                                      </p:cBhvr>
                                      <p:tavLst>
                                        <p:tav tm="0" fmla="#ppt_y-sin(pi*$)/81">
                                          <p:val>
                                            <p:fltVal val="0"/>
                                          </p:val>
                                        </p:tav>
                                        <p:tav tm="100000">
                                          <p:val>
                                            <p:fltVal val="1"/>
                                          </p:val>
                                        </p:tav>
                                      </p:tavLst>
                                    </p:anim>
                                    <p:animScale>
                                      <p:cBhvr>
                                        <p:cTn id="32" dur="13">
                                          <p:stCondLst>
                                            <p:cond delay="325"/>
                                          </p:stCondLst>
                                        </p:cTn>
                                        <p:tgtEl>
                                          <p:spTgt spid="197651"/>
                                        </p:tgtEl>
                                      </p:cBhvr>
                                      <p:to x="100000" y="60000"/>
                                    </p:animScale>
                                    <p:animScale>
                                      <p:cBhvr>
                                        <p:cTn id="33" dur="83" decel="50000">
                                          <p:stCondLst>
                                            <p:cond delay="338"/>
                                          </p:stCondLst>
                                        </p:cTn>
                                        <p:tgtEl>
                                          <p:spTgt spid="197651"/>
                                        </p:tgtEl>
                                      </p:cBhvr>
                                      <p:to x="100000" y="100000"/>
                                    </p:animScale>
                                    <p:animScale>
                                      <p:cBhvr>
                                        <p:cTn id="34" dur="13">
                                          <p:stCondLst>
                                            <p:cond delay="656"/>
                                          </p:stCondLst>
                                        </p:cTn>
                                        <p:tgtEl>
                                          <p:spTgt spid="197651"/>
                                        </p:tgtEl>
                                      </p:cBhvr>
                                      <p:to x="100000" y="80000"/>
                                    </p:animScale>
                                    <p:animScale>
                                      <p:cBhvr>
                                        <p:cTn id="35" dur="83" decel="50000">
                                          <p:stCondLst>
                                            <p:cond delay="669"/>
                                          </p:stCondLst>
                                        </p:cTn>
                                        <p:tgtEl>
                                          <p:spTgt spid="197651"/>
                                        </p:tgtEl>
                                      </p:cBhvr>
                                      <p:to x="100000" y="100000"/>
                                    </p:animScale>
                                    <p:animScale>
                                      <p:cBhvr>
                                        <p:cTn id="36" dur="13">
                                          <p:stCondLst>
                                            <p:cond delay="821"/>
                                          </p:stCondLst>
                                        </p:cTn>
                                        <p:tgtEl>
                                          <p:spTgt spid="197651"/>
                                        </p:tgtEl>
                                      </p:cBhvr>
                                      <p:to x="100000" y="90000"/>
                                    </p:animScale>
                                    <p:animScale>
                                      <p:cBhvr>
                                        <p:cTn id="37" dur="83" decel="50000">
                                          <p:stCondLst>
                                            <p:cond delay="834"/>
                                          </p:stCondLst>
                                        </p:cTn>
                                        <p:tgtEl>
                                          <p:spTgt spid="197651"/>
                                        </p:tgtEl>
                                      </p:cBhvr>
                                      <p:to x="100000" y="100000"/>
                                    </p:animScale>
                                    <p:animScale>
                                      <p:cBhvr>
                                        <p:cTn id="38" dur="13">
                                          <p:stCondLst>
                                            <p:cond delay="904"/>
                                          </p:stCondLst>
                                        </p:cTn>
                                        <p:tgtEl>
                                          <p:spTgt spid="197651"/>
                                        </p:tgtEl>
                                      </p:cBhvr>
                                      <p:to x="100000" y="95000"/>
                                    </p:animScale>
                                    <p:animScale>
                                      <p:cBhvr>
                                        <p:cTn id="39" dur="83" decel="50000">
                                          <p:stCondLst>
                                            <p:cond delay="917"/>
                                          </p:stCondLst>
                                        </p:cTn>
                                        <p:tgtEl>
                                          <p:spTgt spid="197651"/>
                                        </p:tgtEl>
                                      </p:cBhvr>
                                      <p:to x="100000" y="100000"/>
                                    </p:animScale>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197640"/>
                                        </p:tgtEl>
                                        <p:attrNameLst>
                                          <p:attrName>style.visibility</p:attrName>
                                        </p:attrNameLst>
                                      </p:cBhvr>
                                      <p:to>
                                        <p:strVal val="visible"/>
                                      </p:to>
                                    </p:set>
                                    <p:anim calcmode="lin" valueType="num">
                                      <p:cBhvr additive="base">
                                        <p:cTn id="44" dur="500" fill="hold"/>
                                        <p:tgtEl>
                                          <p:spTgt spid="197640"/>
                                        </p:tgtEl>
                                        <p:attrNameLst>
                                          <p:attrName>ppt_x</p:attrName>
                                        </p:attrNameLst>
                                      </p:cBhvr>
                                      <p:tavLst>
                                        <p:tav tm="0">
                                          <p:val>
                                            <p:strVal val="#ppt_x"/>
                                          </p:val>
                                        </p:tav>
                                        <p:tav tm="100000">
                                          <p:val>
                                            <p:strVal val="#ppt_x"/>
                                          </p:val>
                                        </p:tav>
                                      </p:tavLst>
                                    </p:anim>
                                    <p:anim calcmode="lin" valueType="num">
                                      <p:cBhvr additive="base">
                                        <p:cTn id="45" dur="500" fill="hold"/>
                                        <p:tgtEl>
                                          <p:spTgt spid="19764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97641"/>
                                        </p:tgtEl>
                                        <p:attrNameLst>
                                          <p:attrName>style.visibility</p:attrName>
                                        </p:attrNameLst>
                                      </p:cBhvr>
                                      <p:to>
                                        <p:strVal val="visible"/>
                                      </p:to>
                                    </p:set>
                                    <p:anim calcmode="lin" valueType="num">
                                      <p:cBhvr additive="base">
                                        <p:cTn id="48" dur="500" fill="hold"/>
                                        <p:tgtEl>
                                          <p:spTgt spid="197641"/>
                                        </p:tgtEl>
                                        <p:attrNameLst>
                                          <p:attrName>ppt_x</p:attrName>
                                        </p:attrNameLst>
                                      </p:cBhvr>
                                      <p:tavLst>
                                        <p:tav tm="0">
                                          <p:val>
                                            <p:strVal val="#ppt_x"/>
                                          </p:val>
                                        </p:tav>
                                        <p:tav tm="100000">
                                          <p:val>
                                            <p:strVal val="#ppt_x"/>
                                          </p:val>
                                        </p:tav>
                                      </p:tavLst>
                                    </p:anim>
                                    <p:anim calcmode="lin" valueType="num">
                                      <p:cBhvr additive="base">
                                        <p:cTn id="49" dur="500" fill="hold"/>
                                        <p:tgtEl>
                                          <p:spTgt spid="197641"/>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97642"/>
                                        </p:tgtEl>
                                        <p:attrNameLst>
                                          <p:attrName>style.visibility</p:attrName>
                                        </p:attrNameLst>
                                      </p:cBhvr>
                                      <p:to>
                                        <p:strVal val="visible"/>
                                      </p:to>
                                    </p:set>
                                    <p:anim calcmode="lin" valueType="num">
                                      <p:cBhvr additive="base">
                                        <p:cTn id="52" dur="500" fill="hold"/>
                                        <p:tgtEl>
                                          <p:spTgt spid="197642"/>
                                        </p:tgtEl>
                                        <p:attrNameLst>
                                          <p:attrName>ppt_x</p:attrName>
                                        </p:attrNameLst>
                                      </p:cBhvr>
                                      <p:tavLst>
                                        <p:tav tm="0">
                                          <p:val>
                                            <p:strVal val="#ppt_x"/>
                                          </p:val>
                                        </p:tav>
                                        <p:tav tm="100000">
                                          <p:val>
                                            <p:strVal val="#ppt_x"/>
                                          </p:val>
                                        </p:tav>
                                      </p:tavLst>
                                    </p:anim>
                                    <p:anim calcmode="lin" valueType="num">
                                      <p:cBhvr additive="base">
                                        <p:cTn id="53" dur="500" fill="hold"/>
                                        <p:tgtEl>
                                          <p:spTgt spid="197642"/>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5" presetClass="entr" presetSubtype="0" fill="hold" nodeType="clickEffect">
                                  <p:stCondLst>
                                    <p:cond delay="0"/>
                                  </p:stCondLst>
                                  <p:childTnLst>
                                    <p:set>
                                      <p:cBhvr>
                                        <p:cTn id="57" dur="1" fill="hold">
                                          <p:stCondLst>
                                            <p:cond delay="0"/>
                                          </p:stCondLst>
                                        </p:cTn>
                                        <p:tgtEl>
                                          <p:spTgt spid="197653"/>
                                        </p:tgtEl>
                                        <p:attrNameLst>
                                          <p:attrName>style.visibility</p:attrName>
                                        </p:attrNameLst>
                                      </p:cBhvr>
                                      <p:to>
                                        <p:strVal val="visible"/>
                                      </p:to>
                                    </p:set>
                                    <p:anim calcmode="lin" valueType="num">
                                      <p:cBhvr>
                                        <p:cTn id="58" dur="500" decel="50000" fill="hold">
                                          <p:stCondLst>
                                            <p:cond delay="0"/>
                                          </p:stCondLst>
                                        </p:cTn>
                                        <p:tgtEl>
                                          <p:spTgt spid="197653"/>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197653"/>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197653"/>
                                        </p:tgtEl>
                                        <p:attrNameLst>
                                          <p:attrName>ppt_w</p:attrName>
                                        </p:attrNameLst>
                                      </p:cBhvr>
                                      <p:tavLst>
                                        <p:tav tm="0">
                                          <p:val>
                                            <p:strVal val="#ppt_w*.05"/>
                                          </p:val>
                                        </p:tav>
                                        <p:tav tm="100000">
                                          <p:val>
                                            <p:strVal val="#ppt_w"/>
                                          </p:val>
                                        </p:tav>
                                      </p:tavLst>
                                    </p:anim>
                                    <p:anim calcmode="lin" valueType="num">
                                      <p:cBhvr>
                                        <p:cTn id="61" dur="1000" fill="hold"/>
                                        <p:tgtEl>
                                          <p:spTgt spid="197653"/>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197653"/>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197653"/>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197653"/>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19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7" name="Rectangle 3"/>
          <p:cNvSpPr>
            <a:spLocks noGrp="1" noChangeArrowheads="1"/>
          </p:cNvSpPr>
          <p:nvPr>
            <p:ph idx="1"/>
          </p:nvPr>
        </p:nvSpPr>
        <p:spPr>
          <a:xfrm>
            <a:off x="0" y="288926"/>
            <a:ext cx="12192000" cy="6569075"/>
          </a:xfrm>
          <a:solidFill>
            <a:schemeClr val="bg1"/>
          </a:solidFill>
        </p:spPr>
        <p:txBody>
          <a:bodyPr/>
          <a:lstStyle/>
          <a:p>
            <a:pPr algn="ctr" eaLnBrk="1" hangingPunct="1">
              <a:buClr>
                <a:srgbClr val="FFFF00"/>
              </a:buClr>
              <a:buFont typeface="Wingdings" pitchFamily="2" charset="2"/>
              <a:buNone/>
            </a:pPr>
            <a:r>
              <a:rPr lang="en-US" altLang="en-US" sz="3600" b="1" dirty="0">
                <a:solidFill>
                  <a:srgbClr val="0000FF"/>
                </a:solidFill>
              </a:rPr>
              <a:t>Muốn rút ngắn thời gian lao động tất yếu</a:t>
            </a:r>
          </a:p>
        </p:txBody>
      </p:sp>
      <p:sp>
        <p:nvSpPr>
          <p:cNvPr id="190470" name="Rectangle 6"/>
          <p:cNvSpPr>
            <a:spLocks noChangeArrowheads="1"/>
          </p:cNvSpPr>
          <p:nvPr/>
        </p:nvSpPr>
        <p:spPr bwMode="auto">
          <a:xfrm>
            <a:off x="546024" y="2260584"/>
            <a:ext cx="2438400" cy="1676400"/>
          </a:xfrm>
          <a:prstGeom prst="rect">
            <a:avLst/>
          </a:prstGeom>
          <a:blipFill>
            <a:blip r:embed="rId2"/>
            <a:tile tx="0" ty="0" sx="100000" sy="100000" flip="none" algn="tl"/>
          </a:blipFill>
          <a:ln w="9525">
            <a:noFill/>
            <a:miter lim="800000"/>
            <a:headEnd/>
            <a:tailEnd/>
          </a:ln>
          <a:effectLst>
            <a:innerShdw blurRad="63500" dist="50800" dir="18900000">
              <a:prstClr val="black">
                <a:alpha val="50000"/>
              </a:prstClr>
            </a:innerShdw>
          </a:effectLst>
          <a:scene3d>
            <a:camera prst="orthographicFront"/>
            <a:lightRig rig="threePt" dir="t"/>
          </a:scene3d>
          <a:sp3d>
            <a:bevelT prst="slope"/>
          </a:sp3d>
        </p:spPr>
        <p:txBody>
          <a:bodyPr wrap="none" anchor="ctr"/>
          <a:lstStyle/>
          <a:p>
            <a:pPr algn="ctr">
              <a:buClr>
                <a:srgbClr val="FFFF00"/>
              </a:buClr>
              <a:defRPr/>
            </a:pPr>
            <a:r>
              <a:rPr lang="en-US" sz="3000" b="1" dirty="0" err="1">
                <a:solidFill>
                  <a:srgbClr val="0000CC"/>
                </a:solidFill>
                <a:cs typeface="Arial" charset="0"/>
              </a:rPr>
              <a:t>hạ</a:t>
            </a:r>
            <a:r>
              <a:rPr lang="en-US" sz="3000" b="1" dirty="0">
                <a:solidFill>
                  <a:srgbClr val="0000CC"/>
                </a:solidFill>
                <a:cs typeface="Arial" charset="0"/>
              </a:rPr>
              <a:t> </a:t>
            </a:r>
            <a:r>
              <a:rPr lang="en-US" sz="3000" b="1" dirty="0" err="1">
                <a:solidFill>
                  <a:srgbClr val="0000CC"/>
                </a:solidFill>
                <a:cs typeface="Arial" charset="0"/>
              </a:rPr>
              <a:t>thấp</a:t>
            </a:r>
            <a:endParaRPr lang="en-US" sz="3000" b="1" dirty="0">
              <a:solidFill>
                <a:srgbClr val="0000CC"/>
              </a:solidFill>
              <a:cs typeface="Arial" charset="0"/>
            </a:endParaRPr>
          </a:p>
          <a:p>
            <a:pPr algn="ctr">
              <a:buClr>
                <a:srgbClr val="FFFF00"/>
              </a:buClr>
              <a:defRPr/>
            </a:pPr>
            <a:r>
              <a:rPr lang="en-US" sz="3000" b="1" dirty="0">
                <a:solidFill>
                  <a:srgbClr val="0000CC"/>
                </a:solidFill>
                <a:cs typeface="Arial" charset="0"/>
              </a:rPr>
              <a:t> </a:t>
            </a:r>
            <a:r>
              <a:rPr lang="en-US" sz="3000" b="1" dirty="0" err="1">
                <a:solidFill>
                  <a:srgbClr val="0000CC"/>
                </a:solidFill>
                <a:cs typeface="Arial" charset="0"/>
              </a:rPr>
              <a:t>giá</a:t>
            </a:r>
            <a:r>
              <a:rPr lang="en-US" sz="3000" b="1" dirty="0">
                <a:solidFill>
                  <a:srgbClr val="0000CC"/>
                </a:solidFill>
                <a:cs typeface="Arial" charset="0"/>
              </a:rPr>
              <a:t> </a:t>
            </a:r>
            <a:r>
              <a:rPr lang="en-US" sz="3000" b="1" dirty="0" err="1">
                <a:solidFill>
                  <a:srgbClr val="0000CC"/>
                </a:solidFill>
                <a:cs typeface="Arial" charset="0"/>
              </a:rPr>
              <a:t>trị</a:t>
            </a:r>
            <a:r>
              <a:rPr lang="en-US" sz="3000" b="1" dirty="0">
                <a:solidFill>
                  <a:srgbClr val="0000CC"/>
                </a:solidFill>
                <a:cs typeface="Arial" charset="0"/>
              </a:rPr>
              <a:t> </a:t>
            </a:r>
            <a:r>
              <a:rPr lang="en-US" sz="3000" b="1" dirty="0" err="1">
                <a:solidFill>
                  <a:srgbClr val="0000CC"/>
                </a:solidFill>
                <a:cs typeface="Arial" charset="0"/>
              </a:rPr>
              <a:t>sức</a:t>
            </a:r>
            <a:endParaRPr lang="en-US" sz="3000" b="1" dirty="0">
              <a:solidFill>
                <a:srgbClr val="0000CC"/>
              </a:solidFill>
              <a:cs typeface="Arial" charset="0"/>
            </a:endParaRPr>
          </a:p>
          <a:p>
            <a:pPr algn="ctr">
              <a:buClr>
                <a:srgbClr val="FFFF00"/>
              </a:buClr>
              <a:defRPr/>
            </a:pPr>
            <a:r>
              <a:rPr lang="en-US" sz="3000" b="1" dirty="0">
                <a:solidFill>
                  <a:srgbClr val="0000CC"/>
                </a:solidFill>
                <a:cs typeface="Arial" charset="0"/>
              </a:rPr>
              <a:t> </a:t>
            </a:r>
            <a:r>
              <a:rPr lang="en-US" sz="3000" b="1" dirty="0" err="1">
                <a:solidFill>
                  <a:srgbClr val="0000CC"/>
                </a:solidFill>
                <a:cs typeface="Arial" charset="0"/>
              </a:rPr>
              <a:t>lao</a:t>
            </a:r>
            <a:r>
              <a:rPr lang="en-US" sz="3000" b="1" dirty="0">
                <a:solidFill>
                  <a:srgbClr val="0000CC"/>
                </a:solidFill>
                <a:cs typeface="Arial" charset="0"/>
              </a:rPr>
              <a:t> </a:t>
            </a:r>
            <a:r>
              <a:rPr lang="en-US" sz="3000" b="1" dirty="0" err="1">
                <a:solidFill>
                  <a:srgbClr val="0000CC"/>
                </a:solidFill>
                <a:cs typeface="Arial" charset="0"/>
              </a:rPr>
              <a:t>động</a:t>
            </a:r>
            <a:r>
              <a:rPr lang="en-US" sz="2800" b="1" dirty="0">
                <a:solidFill>
                  <a:srgbClr val="0000CC"/>
                </a:solidFill>
                <a:cs typeface="Arial" charset="0"/>
              </a:rPr>
              <a:t> </a:t>
            </a:r>
          </a:p>
        </p:txBody>
      </p:sp>
      <p:sp>
        <p:nvSpPr>
          <p:cNvPr id="190471" name="Rectangle 7"/>
          <p:cNvSpPr>
            <a:spLocks noChangeArrowheads="1"/>
          </p:cNvSpPr>
          <p:nvPr/>
        </p:nvSpPr>
        <p:spPr bwMode="auto">
          <a:xfrm>
            <a:off x="4051272" y="2004994"/>
            <a:ext cx="2726304" cy="2227293"/>
          </a:xfrm>
          <a:prstGeom prst="rect">
            <a:avLst/>
          </a:prstGeom>
          <a:blipFill>
            <a:blip r:embed="rId2"/>
            <a:tile tx="0" ty="0" sx="100000" sy="100000" flip="none" algn="tl"/>
          </a:blipFill>
          <a:ln w="9525">
            <a:noFill/>
            <a:miter lim="800000"/>
            <a:headEnd/>
            <a:tailEnd/>
          </a:ln>
          <a:effectLst/>
          <a:scene3d>
            <a:camera prst="orthographicFront"/>
            <a:lightRig rig="threePt" dir="t"/>
          </a:scene3d>
          <a:sp3d>
            <a:bevelT prst="slope"/>
          </a:sp3d>
        </p:spPr>
        <p:txBody>
          <a:bodyPr wrap="none" anchor="ctr"/>
          <a:lstStyle/>
          <a:p>
            <a:pPr algn="ctr">
              <a:buClr>
                <a:srgbClr val="FFFF00"/>
              </a:buClr>
              <a:defRPr/>
            </a:pPr>
            <a:r>
              <a:rPr lang="en-US" sz="3000" b="1" dirty="0" err="1">
                <a:solidFill>
                  <a:srgbClr val="0000CC"/>
                </a:solidFill>
                <a:cs typeface="Arial" charset="0"/>
              </a:rPr>
              <a:t>Bằng</a:t>
            </a:r>
            <a:r>
              <a:rPr lang="en-US" sz="3000" b="1" dirty="0">
                <a:solidFill>
                  <a:srgbClr val="0000CC"/>
                </a:solidFill>
                <a:cs typeface="Arial" charset="0"/>
              </a:rPr>
              <a:t> </a:t>
            </a:r>
            <a:r>
              <a:rPr lang="en-US" sz="3000" b="1" dirty="0" err="1">
                <a:solidFill>
                  <a:srgbClr val="0000CC"/>
                </a:solidFill>
                <a:cs typeface="Arial" charset="0"/>
              </a:rPr>
              <a:t>cách</a:t>
            </a:r>
            <a:endParaRPr lang="en-US" sz="3000" b="1" dirty="0">
              <a:solidFill>
                <a:srgbClr val="0000CC"/>
              </a:solidFill>
              <a:cs typeface="Arial" charset="0"/>
            </a:endParaRPr>
          </a:p>
          <a:p>
            <a:pPr algn="ctr">
              <a:buClr>
                <a:srgbClr val="FFFF00"/>
              </a:buClr>
              <a:defRPr/>
            </a:pPr>
            <a:r>
              <a:rPr lang="en-US" sz="3000" b="1" dirty="0">
                <a:solidFill>
                  <a:srgbClr val="0000CC"/>
                </a:solidFill>
                <a:cs typeface="Arial" charset="0"/>
              </a:rPr>
              <a:t> </a:t>
            </a:r>
            <a:r>
              <a:rPr lang="en-US" sz="3000" b="1" dirty="0" err="1">
                <a:solidFill>
                  <a:srgbClr val="0000CC"/>
                </a:solidFill>
                <a:cs typeface="Arial" charset="0"/>
              </a:rPr>
              <a:t>giảm</a:t>
            </a:r>
            <a:r>
              <a:rPr lang="en-US" sz="3000" b="1" dirty="0">
                <a:solidFill>
                  <a:srgbClr val="0000CC"/>
                </a:solidFill>
                <a:cs typeface="Arial" charset="0"/>
              </a:rPr>
              <a:t> </a:t>
            </a:r>
            <a:r>
              <a:rPr lang="en-US" sz="3000" b="1" dirty="0" err="1">
                <a:solidFill>
                  <a:srgbClr val="0000CC"/>
                </a:solidFill>
                <a:cs typeface="Arial" charset="0"/>
              </a:rPr>
              <a:t>giá</a:t>
            </a:r>
            <a:r>
              <a:rPr lang="en-US" sz="3000" b="1" dirty="0">
                <a:solidFill>
                  <a:srgbClr val="0000CC"/>
                </a:solidFill>
                <a:cs typeface="Arial" charset="0"/>
              </a:rPr>
              <a:t> </a:t>
            </a:r>
            <a:r>
              <a:rPr lang="en-US" sz="3000" b="1" dirty="0" err="1">
                <a:solidFill>
                  <a:srgbClr val="0000CC"/>
                </a:solidFill>
                <a:cs typeface="Arial" charset="0"/>
              </a:rPr>
              <a:t>trị</a:t>
            </a:r>
            <a:r>
              <a:rPr lang="en-US" sz="3000" b="1" dirty="0">
                <a:solidFill>
                  <a:srgbClr val="0000CC"/>
                </a:solidFill>
                <a:cs typeface="Arial" charset="0"/>
              </a:rPr>
              <a:t> </a:t>
            </a:r>
          </a:p>
          <a:p>
            <a:pPr algn="ctr">
              <a:buClr>
                <a:srgbClr val="FFFF00"/>
              </a:buClr>
              <a:defRPr/>
            </a:pPr>
            <a:r>
              <a:rPr lang="en-US" sz="3000" b="1" dirty="0" err="1">
                <a:solidFill>
                  <a:srgbClr val="0000CC"/>
                </a:solidFill>
                <a:cs typeface="Arial" charset="0"/>
              </a:rPr>
              <a:t>tư</a:t>
            </a:r>
            <a:r>
              <a:rPr lang="en-US" sz="3000" b="1" dirty="0">
                <a:solidFill>
                  <a:srgbClr val="0000CC"/>
                </a:solidFill>
                <a:cs typeface="Arial" charset="0"/>
              </a:rPr>
              <a:t> </a:t>
            </a:r>
            <a:r>
              <a:rPr lang="en-US" sz="3000" b="1" dirty="0" err="1">
                <a:solidFill>
                  <a:srgbClr val="0000CC"/>
                </a:solidFill>
                <a:cs typeface="Arial" charset="0"/>
              </a:rPr>
              <a:t>liệu</a:t>
            </a:r>
            <a:r>
              <a:rPr lang="en-US" sz="3000" b="1" dirty="0">
                <a:solidFill>
                  <a:srgbClr val="0000CC"/>
                </a:solidFill>
                <a:cs typeface="Arial" charset="0"/>
              </a:rPr>
              <a:t> </a:t>
            </a:r>
            <a:r>
              <a:rPr lang="en-US" sz="3000" b="1" dirty="0" err="1">
                <a:solidFill>
                  <a:srgbClr val="0000CC"/>
                </a:solidFill>
                <a:cs typeface="Arial" charset="0"/>
              </a:rPr>
              <a:t>sinh</a:t>
            </a:r>
            <a:r>
              <a:rPr lang="en-US" sz="3000" b="1" dirty="0">
                <a:solidFill>
                  <a:srgbClr val="0000CC"/>
                </a:solidFill>
                <a:cs typeface="Arial" charset="0"/>
              </a:rPr>
              <a:t> </a:t>
            </a:r>
          </a:p>
          <a:p>
            <a:pPr algn="ctr">
              <a:buClr>
                <a:srgbClr val="FFFF00"/>
              </a:buClr>
              <a:defRPr/>
            </a:pPr>
            <a:r>
              <a:rPr lang="en-US" sz="3000" b="1" dirty="0" err="1">
                <a:solidFill>
                  <a:srgbClr val="0000CC"/>
                </a:solidFill>
                <a:cs typeface="Arial" charset="0"/>
              </a:rPr>
              <a:t>hoạt</a:t>
            </a:r>
            <a:r>
              <a:rPr lang="en-US" sz="3000" b="1" dirty="0">
                <a:solidFill>
                  <a:srgbClr val="0000CC"/>
                </a:solidFill>
                <a:cs typeface="Arial" charset="0"/>
              </a:rPr>
              <a:t>  </a:t>
            </a:r>
            <a:r>
              <a:rPr lang="en-US" sz="3000" b="1" dirty="0" err="1">
                <a:solidFill>
                  <a:srgbClr val="0000CC"/>
                </a:solidFill>
                <a:cs typeface="Arial" charset="0"/>
              </a:rPr>
              <a:t>của</a:t>
            </a:r>
            <a:r>
              <a:rPr lang="en-US" sz="3000" b="1" dirty="0">
                <a:solidFill>
                  <a:srgbClr val="0000CC"/>
                </a:solidFill>
                <a:cs typeface="Arial" charset="0"/>
              </a:rPr>
              <a:t> </a:t>
            </a:r>
          </a:p>
          <a:p>
            <a:pPr algn="ctr">
              <a:buClr>
                <a:srgbClr val="FFFF00"/>
              </a:buClr>
              <a:defRPr/>
            </a:pPr>
            <a:r>
              <a:rPr lang="en-US" sz="3000" b="1" dirty="0" err="1">
                <a:solidFill>
                  <a:srgbClr val="0000CC"/>
                </a:solidFill>
                <a:cs typeface="Arial" charset="0"/>
              </a:rPr>
              <a:t>công</a:t>
            </a:r>
            <a:r>
              <a:rPr lang="en-US" sz="3000" b="1" dirty="0">
                <a:solidFill>
                  <a:srgbClr val="0000CC"/>
                </a:solidFill>
                <a:cs typeface="Arial" charset="0"/>
              </a:rPr>
              <a:t> </a:t>
            </a:r>
            <a:r>
              <a:rPr lang="en-US" sz="3000" b="1" dirty="0" err="1">
                <a:solidFill>
                  <a:srgbClr val="0000CC"/>
                </a:solidFill>
                <a:cs typeface="Arial" charset="0"/>
              </a:rPr>
              <a:t>nhân</a:t>
            </a:r>
            <a:endParaRPr lang="en-US" sz="3000" b="1" dirty="0">
              <a:solidFill>
                <a:srgbClr val="0000CC"/>
              </a:solidFill>
              <a:cs typeface="Arial" charset="0"/>
            </a:endParaRPr>
          </a:p>
        </p:txBody>
      </p:sp>
      <p:sp>
        <p:nvSpPr>
          <p:cNvPr id="190472" name="Rectangle 8"/>
          <p:cNvSpPr>
            <a:spLocks noChangeArrowheads="1"/>
          </p:cNvSpPr>
          <p:nvPr/>
        </p:nvSpPr>
        <p:spPr bwMode="auto">
          <a:xfrm>
            <a:off x="7799939" y="1092169"/>
            <a:ext cx="4138140" cy="3870378"/>
          </a:xfrm>
          <a:prstGeom prst="rect">
            <a:avLst/>
          </a:prstGeom>
          <a:blipFill>
            <a:blip r:embed="rId2"/>
            <a:tile tx="0" ty="0" sx="100000" sy="100000" flip="none" algn="tl"/>
          </a:blipFill>
          <a:ln w="9525">
            <a:noFill/>
            <a:miter lim="800000"/>
            <a:headEnd/>
            <a:tailEnd/>
          </a:ln>
          <a:effectLst/>
          <a:scene3d>
            <a:camera prst="orthographicFront"/>
            <a:lightRig rig="threePt" dir="t"/>
          </a:scene3d>
          <a:sp3d>
            <a:bevelT prst="slope"/>
          </a:sp3d>
        </p:spPr>
        <p:txBody>
          <a:bodyPr wrap="none" anchor="ctr"/>
          <a:lstStyle/>
          <a:p>
            <a:pPr algn="ctr" eaLnBrk="0" hangingPunct="0">
              <a:defRPr/>
            </a:pPr>
            <a:r>
              <a:rPr lang="en-US" sz="3000" b="1" dirty="0">
                <a:solidFill>
                  <a:srgbClr val="0000CC"/>
                </a:solidFill>
                <a:cs typeface="Arial" charset="0"/>
              </a:rPr>
              <a:t>Do </a:t>
            </a:r>
            <a:r>
              <a:rPr lang="en-US" sz="3000" b="1" dirty="0" err="1">
                <a:solidFill>
                  <a:srgbClr val="0000CC"/>
                </a:solidFill>
                <a:cs typeface="Arial" charset="0"/>
              </a:rPr>
              <a:t>đó</a:t>
            </a:r>
            <a:r>
              <a:rPr lang="en-US" sz="3000" b="1" dirty="0">
                <a:solidFill>
                  <a:srgbClr val="0000CC"/>
                </a:solidFill>
                <a:cs typeface="Arial" charset="0"/>
              </a:rPr>
              <a:t> </a:t>
            </a:r>
            <a:r>
              <a:rPr lang="en-US" sz="3000" b="1" dirty="0" err="1">
                <a:solidFill>
                  <a:srgbClr val="0000CC"/>
                </a:solidFill>
                <a:cs typeface="Arial" charset="0"/>
              </a:rPr>
              <a:t>phải</a:t>
            </a:r>
            <a:r>
              <a:rPr lang="en-US" sz="3000" b="1" dirty="0">
                <a:solidFill>
                  <a:srgbClr val="0000CC"/>
                </a:solidFill>
                <a:cs typeface="Arial" charset="0"/>
              </a:rPr>
              <a:t> </a:t>
            </a:r>
            <a:r>
              <a:rPr lang="en-US" sz="3000" b="1" dirty="0" err="1">
                <a:solidFill>
                  <a:srgbClr val="0000CC"/>
                </a:solidFill>
                <a:cs typeface="Arial" charset="0"/>
              </a:rPr>
              <a:t>tăng</a:t>
            </a:r>
            <a:r>
              <a:rPr lang="en-US" sz="3000" b="1" dirty="0">
                <a:solidFill>
                  <a:srgbClr val="0000CC"/>
                </a:solidFill>
                <a:cs typeface="Arial" charset="0"/>
              </a:rPr>
              <a:t> </a:t>
            </a:r>
          </a:p>
          <a:p>
            <a:pPr algn="ctr" eaLnBrk="0" hangingPunct="0">
              <a:defRPr/>
            </a:pPr>
            <a:r>
              <a:rPr lang="en-US" sz="3000" b="1" dirty="0" err="1">
                <a:solidFill>
                  <a:srgbClr val="0000CC"/>
                </a:solidFill>
                <a:cs typeface="Arial" charset="0"/>
              </a:rPr>
              <a:t>năng</a:t>
            </a:r>
            <a:r>
              <a:rPr lang="en-US" sz="3000" b="1" dirty="0">
                <a:solidFill>
                  <a:srgbClr val="0000CC"/>
                </a:solidFill>
                <a:cs typeface="Arial" charset="0"/>
              </a:rPr>
              <a:t> </a:t>
            </a:r>
            <a:r>
              <a:rPr lang="en-US" sz="3000" b="1" dirty="0" err="1">
                <a:solidFill>
                  <a:srgbClr val="0000CC"/>
                </a:solidFill>
                <a:cs typeface="Arial" charset="0"/>
              </a:rPr>
              <a:t>suất</a:t>
            </a:r>
            <a:r>
              <a:rPr lang="en-US" sz="3000" b="1" dirty="0">
                <a:solidFill>
                  <a:srgbClr val="0000CC"/>
                </a:solidFill>
                <a:cs typeface="Arial" charset="0"/>
              </a:rPr>
              <a:t> </a:t>
            </a:r>
            <a:r>
              <a:rPr lang="en-US" sz="3000" b="1" dirty="0" err="1">
                <a:solidFill>
                  <a:srgbClr val="0000CC"/>
                </a:solidFill>
                <a:cs typeface="Arial" charset="0"/>
              </a:rPr>
              <a:t>lao</a:t>
            </a:r>
            <a:r>
              <a:rPr lang="en-US" sz="3000" b="1" dirty="0">
                <a:solidFill>
                  <a:srgbClr val="0000CC"/>
                </a:solidFill>
                <a:cs typeface="Arial" charset="0"/>
              </a:rPr>
              <a:t> </a:t>
            </a:r>
            <a:r>
              <a:rPr lang="en-US" sz="3000" b="1" dirty="0" err="1">
                <a:solidFill>
                  <a:srgbClr val="0000CC"/>
                </a:solidFill>
                <a:cs typeface="Arial" charset="0"/>
              </a:rPr>
              <a:t>động</a:t>
            </a:r>
            <a:endParaRPr lang="en-US" sz="3000" b="1" dirty="0">
              <a:solidFill>
                <a:srgbClr val="0000CC"/>
              </a:solidFill>
              <a:cs typeface="Arial" charset="0"/>
            </a:endParaRPr>
          </a:p>
          <a:p>
            <a:pPr algn="ctr" eaLnBrk="0" hangingPunct="0">
              <a:defRPr/>
            </a:pPr>
            <a:r>
              <a:rPr lang="en-US" sz="3000" b="1" dirty="0">
                <a:solidFill>
                  <a:srgbClr val="0000CC"/>
                </a:solidFill>
                <a:cs typeface="Arial" charset="0"/>
              </a:rPr>
              <a:t> </a:t>
            </a:r>
            <a:r>
              <a:rPr lang="en-US" sz="3000" b="1" dirty="0" err="1">
                <a:solidFill>
                  <a:srgbClr val="0000CC"/>
                </a:solidFill>
                <a:cs typeface="Arial" charset="0"/>
              </a:rPr>
              <a:t>xã</a:t>
            </a:r>
            <a:r>
              <a:rPr lang="en-US" sz="3000" b="1" dirty="0">
                <a:solidFill>
                  <a:srgbClr val="0000CC"/>
                </a:solidFill>
                <a:cs typeface="Arial" charset="0"/>
              </a:rPr>
              <a:t> </a:t>
            </a:r>
            <a:r>
              <a:rPr lang="en-US" sz="3000" b="1" dirty="0" err="1">
                <a:solidFill>
                  <a:srgbClr val="0000CC"/>
                </a:solidFill>
                <a:cs typeface="Arial" charset="0"/>
              </a:rPr>
              <a:t>hội</a:t>
            </a:r>
            <a:r>
              <a:rPr lang="en-US" sz="3000" b="1" dirty="0">
                <a:solidFill>
                  <a:srgbClr val="0000CC"/>
                </a:solidFill>
                <a:cs typeface="Arial" charset="0"/>
              </a:rPr>
              <a:t> </a:t>
            </a:r>
            <a:r>
              <a:rPr lang="en-US" sz="3000" b="1" dirty="0" err="1">
                <a:solidFill>
                  <a:srgbClr val="0000CC"/>
                </a:solidFill>
                <a:cs typeface="Arial" charset="0"/>
              </a:rPr>
              <a:t>trong</a:t>
            </a:r>
            <a:r>
              <a:rPr lang="en-US" sz="3000" b="1" dirty="0">
                <a:solidFill>
                  <a:srgbClr val="0000CC"/>
                </a:solidFill>
                <a:cs typeface="Arial" charset="0"/>
              </a:rPr>
              <a:t> </a:t>
            </a:r>
            <a:r>
              <a:rPr lang="en-US" sz="3000" b="1" dirty="0" err="1">
                <a:solidFill>
                  <a:srgbClr val="0000CC"/>
                </a:solidFill>
                <a:cs typeface="Arial" charset="0"/>
              </a:rPr>
              <a:t>các</a:t>
            </a:r>
            <a:endParaRPr lang="en-US" sz="3000" b="1" dirty="0">
              <a:solidFill>
                <a:srgbClr val="0000CC"/>
              </a:solidFill>
              <a:cs typeface="Arial" charset="0"/>
            </a:endParaRPr>
          </a:p>
          <a:p>
            <a:pPr algn="ctr" eaLnBrk="0" hangingPunct="0">
              <a:defRPr/>
            </a:pPr>
            <a:r>
              <a:rPr lang="en-US" sz="3000" b="1" dirty="0">
                <a:solidFill>
                  <a:srgbClr val="0000CC"/>
                </a:solidFill>
                <a:cs typeface="Arial" charset="0"/>
              </a:rPr>
              <a:t> </a:t>
            </a:r>
            <a:r>
              <a:rPr lang="en-US" sz="3000" b="1" dirty="0" err="1">
                <a:solidFill>
                  <a:srgbClr val="0000CC"/>
                </a:solidFill>
                <a:cs typeface="Arial" charset="0"/>
              </a:rPr>
              <a:t>ngành</a:t>
            </a:r>
            <a:r>
              <a:rPr lang="en-US" sz="3000" b="1" dirty="0">
                <a:solidFill>
                  <a:srgbClr val="0000CC"/>
                </a:solidFill>
                <a:cs typeface="Arial" charset="0"/>
              </a:rPr>
              <a:t> </a:t>
            </a:r>
            <a:r>
              <a:rPr lang="en-US" sz="3000" b="1" dirty="0" err="1">
                <a:solidFill>
                  <a:srgbClr val="0000CC"/>
                </a:solidFill>
                <a:cs typeface="Arial" charset="0"/>
              </a:rPr>
              <a:t>sản</a:t>
            </a:r>
            <a:r>
              <a:rPr lang="en-US" sz="3000" b="1" dirty="0">
                <a:solidFill>
                  <a:srgbClr val="0000CC"/>
                </a:solidFill>
                <a:cs typeface="Arial" charset="0"/>
              </a:rPr>
              <a:t> </a:t>
            </a:r>
            <a:r>
              <a:rPr lang="en-US" sz="3000" b="1" dirty="0" err="1">
                <a:solidFill>
                  <a:srgbClr val="0000CC"/>
                </a:solidFill>
                <a:cs typeface="Arial" charset="0"/>
              </a:rPr>
              <a:t>xuất</a:t>
            </a:r>
            <a:r>
              <a:rPr lang="en-US" sz="3000" b="1" dirty="0">
                <a:solidFill>
                  <a:srgbClr val="0000CC"/>
                </a:solidFill>
                <a:cs typeface="Arial" charset="0"/>
              </a:rPr>
              <a:t> </a:t>
            </a:r>
            <a:r>
              <a:rPr lang="en-US" sz="3000" b="1" dirty="0" err="1">
                <a:solidFill>
                  <a:srgbClr val="0000CC"/>
                </a:solidFill>
                <a:cs typeface="Arial" charset="0"/>
              </a:rPr>
              <a:t>tư</a:t>
            </a:r>
            <a:endParaRPr lang="en-US" sz="3000" b="1" dirty="0">
              <a:solidFill>
                <a:srgbClr val="0000CC"/>
              </a:solidFill>
              <a:cs typeface="Arial" charset="0"/>
            </a:endParaRPr>
          </a:p>
          <a:p>
            <a:pPr algn="ctr" eaLnBrk="0" hangingPunct="0">
              <a:defRPr/>
            </a:pPr>
            <a:r>
              <a:rPr lang="en-US" sz="3000" b="1" dirty="0">
                <a:solidFill>
                  <a:srgbClr val="0000CC"/>
                </a:solidFill>
                <a:cs typeface="Arial" charset="0"/>
              </a:rPr>
              <a:t> </a:t>
            </a:r>
            <a:r>
              <a:rPr lang="en-US" sz="3000" b="1" dirty="0" err="1">
                <a:solidFill>
                  <a:srgbClr val="0000CC"/>
                </a:solidFill>
                <a:cs typeface="Arial" charset="0"/>
              </a:rPr>
              <a:t>liệu</a:t>
            </a:r>
            <a:r>
              <a:rPr lang="en-US" sz="3000" b="1" dirty="0">
                <a:solidFill>
                  <a:srgbClr val="0000CC"/>
                </a:solidFill>
                <a:cs typeface="Arial" charset="0"/>
              </a:rPr>
              <a:t> </a:t>
            </a:r>
            <a:r>
              <a:rPr lang="en-US" sz="3000" b="1" dirty="0" err="1">
                <a:solidFill>
                  <a:srgbClr val="0000CC"/>
                </a:solidFill>
                <a:cs typeface="Arial" charset="0"/>
              </a:rPr>
              <a:t>sinh</a:t>
            </a:r>
            <a:r>
              <a:rPr lang="en-US" sz="3000" b="1" dirty="0">
                <a:solidFill>
                  <a:srgbClr val="0000CC"/>
                </a:solidFill>
                <a:cs typeface="Arial" charset="0"/>
              </a:rPr>
              <a:t> </a:t>
            </a:r>
            <a:r>
              <a:rPr lang="en-US" sz="3000" b="1" dirty="0" err="1">
                <a:solidFill>
                  <a:srgbClr val="0000CC"/>
                </a:solidFill>
                <a:cs typeface="Arial" charset="0"/>
              </a:rPr>
              <a:t>hoạt</a:t>
            </a:r>
            <a:r>
              <a:rPr lang="en-US" sz="3000" b="1" dirty="0">
                <a:solidFill>
                  <a:srgbClr val="0000CC"/>
                </a:solidFill>
                <a:cs typeface="Arial" charset="0"/>
              </a:rPr>
              <a:t>, </a:t>
            </a:r>
            <a:r>
              <a:rPr lang="en-US" sz="3000" b="1" dirty="0" err="1">
                <a:solidFill>
                  <a:srgbClr val="0000CC"/>
                </a:solidFill>
                <a:cs typeface="Arial" charset="0"/>
              </a:rPr>
              <a:t>các</a:t>
            </a:r>
            <a:r>
              <a:rPr lang="en-US" sz="3000" b="1" dirty="0">
                <a:solidFill>
                  <a:srgbClr val="0000CC"/>
                </a:solidFill>
                <a:cs typeface="Arial" charset="0"/>
              </a:rPr>
              <a:t> </a:t>
            </a:r>
          </a:p>
          <a:p>
            <a:pPr algn="ctr" eaLnBrk="0" hangingPunct="0">
              <a:defRPr/>
            </a:pPr>
            <a:r>
              <a:rPr lang="en-US" sz="3000" b="1" dirty="0" err="1">
                <a:solidFill>
                  <a:srgbClr val="0000CC"/>
                </a:solidFill>
                <a:cs typeface="Arial" charset="0"/>
              </a:rPr>
              <a:t>ngành</a:t>
            </a:r>
            <a:r>
              <a:rPr lang="en-US" sz="3000" b="1" dirty="0">
                <a:solidFill>
                  <a:srgbClr val="0000CC"/>
                </a:solidFill>
                <a:cs typeface="Arial" charset="0"/>
              </a:rPr>
              <a:t> SX TLSX </a:t>
            </a:r>
          </a:p>
          <a:p>
            <a:pPr algn="ctr" eaLnBrk="0" hangingPunct="0">
              <a:defRPr/>
            </a:pPr>
            <a:r>
              <a:rPr lang="en-US" sz="3000" b="1" dirty="0" err="1">
                <a:solidFill>
                  <a:srgbClr val="0000CC"/>
                </a:solidFill>
                <a:cs typeface="Arial" charset="0"/>
              </a:rPr>
              <a:t>để</a:t>
            </a:r>
            <a:r>
              <a:rPr lang="en-US" sz="3000" b="1" dirty="0">
                <a:solidFill>
                  <a:srgbClr val="0000CC"/>
                </a:solidFill>
                <a:cs typeface="Arial" charset="0"/>
              </a:rPr>
              <a:t> SX </a:t>
            </a:r>
            <a:r>
              <a:rPr lang="en-US" sz="3000" b="1" dirty="0" err="1">
                <a:solidFill>
                  <a:srgbClr val="0000CC"/>
                </a:solidFill>
                <a:cs typeface="Arial" charset="0"/>
              </a:rPr>
              <a:t>các</a:t>
            </a:r>
            <a:r>
              <a:rPr lang="en-US" sz="3000" b="1" dirty="0">
                <a:solidFill>
                  <a:srgbClr val="0000CC"/>
                </a:solidFill>
                <a:cs typeface="Arial" charset="0"/>
              </a:rPr>
              <a:t> </a:t>
            </a:r>
          </a:p>
          <a:p>
            <a:pPr algn="ctr" eaLnBrk="0" hangingPunct="0">
              <a:defRPr/>
            </a:pPr>
            <a:r>
              <a:rPr lang="en-US" sz="3000" b="1" dirty="0">
                <a:solidFill>
                  <a:srgbClr val="0000CC"/>
                </a:solidFill>
                <a:cs typeface="Arial" charset="0"/>
              </a:rPr>
              <a:t>TLSH </a:t>
            </a:r>
            <a:r>
              <a:rPr lang="en-US" sz="3000" b="1" dirty="0" err="1">
                <a:solidFill>
                  <a:srgbClr val="0000CC"/>
                </a:solidFill>
                <a:cs typeface="Arial" charset="0"/>
              </a:rPr>
              <a:t>đó</a:t>
            </a:r>
            <a:endParaRPr lang="en-US" sz="3000" b="1" dirty="0">
              <a:solidFill>
                <a:srgbClr val="0000CC"/>
              </a:solidFill>
              <a:cs typeface="Arial" charset="0"/>
            </a:endParaRPr>
          </a:p>
        </p:txBody>
      </p:sp>
      <p:sp>
        <p:nvSpPr>
          <p:cNvPr id="190473" name="Rectangle 9"/>
          <p:cNvSpPr>
            <a:spLocks noChangeArrowheads="1"/>
          </p:cNvSpPr>
          <p:nvPr/>
        </p:nvSpPr>
        <p:spPr bwMode="auto">
          <a:xfrm>
            <a:off x="3661801" y="5218138"/>
            <a:ext cx="3067092" cy="1420809"/>
          </a:xfrm>
          <a:prstGeom prst="rect">
            <a:avLst/>
          </a:prstGeom>
          <a:solidFill>
            <a:srgbClr val="00B0F0"/>
          </a:solidFill>
          <a:ln w="9525">
            <a:noFill/>
            <a:miter lim="800000"/>
            <a:headEnd/>
            <a:tailEnd/>
          </a:ln>
          <a:effectLst/>
          <a:scene3d>
            <a:camera prst="orthographicFront"/>
            <a:lightRig rig="threePt" dir="t"/>
          </a:scene3d>
          <a:sp3d>
            <a:bevelT prst="slope"/>
          </a:sp3d>
        </p:spPr>
        <p:txBody>
          <a:bodyPr wrap="none" anchor="ctr"/>
          <a:lstStyle/>
          <a:p>
            <a:pPr algn="ctr">
              <a:buClr>
                <a:srgbClr val="FFFF00"/>
              </a:buClr>
              <a:defRPr/>
            </a:pPr>
            <a:r>
              <a:rPr lang="en-US" sz="3600" b="1" dirty="0" err="1">
                <a:solidFill>
                  <a:schemeClr val="accent5">
                    <a:lumMod val="25000"/>
                  </a:schemeClr>
                </a:solidFill>
                <a:cs typeface="Arial" charset="0"/>
              </a:rPr>
              <a:t>Đổi</a:t>
            </a:r>
            <a:r>
              <a:rPr lang="en-US" sz="3600" b="1" dirty="0">
                <a:solidFill>
                  <a:schemeClr val="accent5">
                    <a:lumMod val="25000"/>
                  </a:schemeClr>
                </a:solidFill>
                <a:cs typeface="Arial" charset="0"/>
              </a:rPr>
              <a:t> </a:t>
            </a:r>
            <a:r>
              <a:rPr lang="en-US" sz="3600" b="1" dirty="0" err="1">
                <a:solidFill>
                  <a:schemeClr val="accent5">
                    <a:lumMod val="25000"/>
                  </a:schemeClr>
                </a:solidFill>
                <a:cs typeface="Arial" charset="0"/>
              </a:rPr>
              <a:t>mới</a:t>
            </a:r>
            <a:endParaRPr lang="en-US" sz="3600" b="1" dirty="0">
              <a:solidFill>
                <a:schemeClr val="accent5">
                  <a:lumMod val="25000"/>
                </a:schemeClr>
              </a:solidFill>
              <a:cs typeface="Arial" charset="0"/>
            </a:endParaRPr>
          </a:p>
          <a:p>
            <a:pPr algn="ctr">
              <a:buClr>
                <a:srgbClr val="FFFF00"/>
              </a:buClr>
              <a:defRPr/>
            </a:pPr>
            <a:r>
              <a:rPr lang="en-US" sz="3600" b="1" dirty="0" err="1">
                <a:solidFill>
                  <a:schemeClr val="accent5">
                    <a:lumMod val="25000"/>
                  </a:schemeClr>
                </a:solidFill>
                <a:cs typeface="Arial" charset="0"/>
              </a:rPr>
              <a:t>công</a:t>
            </a:r>
            <a:r>
              <a:rPr lang="en-US" sz="3600" b="1" dirty="0">
                <a:solidFill>
                  <a:schemeClr val="accent5">
                    <a:lumMod val="25000"/>
                  </a:schemeClr>
                </a:solidFill>
                <a:cs typeface="Arial" charset="0"/>
              </a:rPr>
              <a:t> </a:t>
            </a:r>
            <a:r>
              <a:rPr lang="en-US" sz="3600" b="1" dirty="0" err="1">
                <a:solidFill>
                  <a:schemeClr val="accent5">
                    <a:lumMod val="25000"/>
                  </a:schemeClr>
                </a:solidFill>
                <a:cs typeface="Arial" charset="0"/>
              </a:rPr>
              <a:t>nghệ</a:t>
            </a:r>
            <a:endParaRPr lang="en-US" sz="3600" b="1" dirty="0">
              <a:solidFill>
                <a:schemeClr val="accent5">
                  <a:lumMod val="25000"/>
                </a:schemeClr>
              </a:solidFill>
              <a:cs typeface="Arial" charset="0"/>
            </a:endParaRPr>
          </a:p>
        </p:txBody>
      </p:sp>
      <p:sp>
        <p:nvSpPr>
          <p:cNvPr id="16" name="Right Arrow 15"/>
          <p:cNvSpPr>
            <a:spLocks noChangeArrowheads="1"/>
          </p:cNvSpPr>
          <p:nvPr/>
        </p:nvSpPr>
        <p:spPr bwMode="auto">
          <a:xfrm>
            <a:off x="3077634" y="2881314"/>
            <a:ext cx="876300" cy="484187"/>
          </a:xfrm>
          <a:prstGeom prst="rightArrow">
            <a:avLst>
              <a:gd name="adj1" fmla="val 50000"/>
              <a:gd name="adj2" fmla="val 50047"/>
            </a:avLst>
          </a:prstGeom>
          <a:solidFill>
            <a:schemeClr val="accent1"/>
          </a:solidFill>
          <a:ln w="12700" cap="sq" algn="ctr">
            <a:solidFill>
              <a:schemeClr val="tx1"/>
            </a:solidFill>
            <a:round/>
            <a:headEnd type="none" w="sm" len="sm"/>
            <a:tailEnd type="none" w="sm" len="sm"/>
          </a:ln>
          <a:scene3d>
            <a:camera prst="orthographicFront"/>
            <a:lightRig rig="threePt" dir="t"/>
          </a:scene3d>
          <a:sp3d>
            <a:bevelT prst="angle"/>
          </a:sp3d>
        </p:spPr>
        <p:txBody>
          <a:bodyPr/>
          <a:lstStyle/>
          <a:p>
            <a:pPr eaLnBrk="0" hangingPunct="0">
              <a:defRPr/>
            </a:pPr>
            <a:endParaRPr lang="en-US" sz="1800">
              <a:cs typeface="Arial" charset="0"/>
            </a:endParaRPr>
          </a:p>
        </p:txBody>
      </p:sp>
      <p:sp>
        <p:nvSpPr>
          <p:cNvPr id="17" name="Right Arrow 16"/>
          <p:cNvSpPr>
            <a:spLocks noChangeArrowheads="1"/>
          </p:cNvSpPr>
          <p:nvPr/>
        </p:nvSpPr>
        <p:spPr bwMode="auto">
          <a:xfrm>
            <a:off x="6874934" y="2881314"/>
            <a:ext cx="876300" cy="484187"/>
          </a:xfrm>
          <a:prstGeom prst="rightArrow">
            <a:avLst>
              <a:gd name="adj1" fmla="val 50000"/>
              <a:gd name="adj2" fmla="val 50047"/>
            </a:avLst>
          </a:prstGeom>
          <a:solidFill>
            <a:schemeClr val="accent1"/>
          </a:solidFill>
          <a:ln w="12700" cap="sq" algn="ctr">
            <a:solidFill>
              <a:schemeClr val="tx1"/>
            </a:solidFill>
            <a:round/>
            <a:headEnd type="none" w="sm" len="sm"/>
            <a:tailEnd type="none" w="sm" len="sm"/>
          </a:ln>
          <a:scene3d>
            <a:camera prst="orthographicFront"/>
            <a:lightRig rig="threePt" dir="t"/>
          </a:scene3d>
          <a:sp3d>
            <a:bevelT prst="angle"/>
          </a:sp3d>
        </p:spPr>
        <p:txBody>
          <a:bodyPr/>
          <a:lstStyle/>
          <a:p>
            <a:pPr eaLnBrk="0" hangingPunct="0">
              <a:defRPr/>
            </a:pPr>
            <a:endParaRPr lang="en-US" sz="1800">
              <a:cs typeface="Arial" charset="0"/>
            </a:endParaRPr>
          </a:p>
        </p:txBody>
      </p:sp>
      <p:sp>
        <p:nvSpPr>
          <p:cNvPr id="18" name="Down Arrow 17"/>
          <p:cNvSpPr>
            <a:spLocks noChangeArrowheads="1"/>
          </p:cNvSpPr>
          <p:nvPr/>
        </p:nvSpPr>
        <p:spPr bwMode="auto">
          <a:xfrm>
            <a:off x="9406467" y="4999038"/>
            <a:ext cx="645584" cy="730250"/>
          </a:xfrm>
          <a:prstGeom prst="downArrow">
            <a:avLst>
              <a:gd name="adj1" fmla="val 50000"/>
              <a:gd name="adj2" fmla="val 50043"/>
            </a:avLst>
          </a:prstGeom>
          <a:solidFill>
            <a:schemeClr val="accent1"/>
          </a:solidFill>
          <a:ln w="12700" cap="sq" algn="ctr">
            <a:solidFill>
              <a:schemeClr val="tx1"/>
            </a:solidFill>
            <a:round/>
            <a:headEnd type="none" w="sm" len="sm"/>
            <a:tailEnd type="none" w="sm" len="sm"/>
          </a:ln>
          <a:scene3d>
            <a:camera prst="orthographicFront"/>
            <a:lightRig rig="threePt" dir="t"/>
          </a:scene3d>
          <a:sp3d>
            <a:bevelT prst="angle"/>
          </a:sp3d>
        </p:spPr>
        <p:txBody>
          <a:bodyPr/>
          <a:lstStyle/>
          <a:p>
            <a:pPr eaLnBrk="0" hangingPunct="0">
              <a:defRPr/>
            </a:pPr>
            <a:endParaRPr lang="en-US" sz="1800">
              <a:cs typeface="Arial" charset="0"/>
            </a:endParaRPr>
          </a:p>
        </p:txBody>
      </p:sp>
      <p:sp>
        <p:nvSpPr>
          <p:cNvPr id="19" name="Left Arrow 18"/>
          <p:cNvSpPr>
            <a:spLocks noChangeArrowheads="1"/>
          </p:cNvSpPr>
          <p:nvPr/>
        </p:nvSpPr>
        <p:spPr bwMode="auto">
          <a:xfrm>
            <a:off x="6923618" y="5656264"/>
            <a:ext cx="2872316" cy="484187"/>
          </a:xfrm>
          <a:prstGeom prst="leftArrow">
            <a:avLst>
              <a:gd name="adj1" fmla="val 50000"/>
              <a:gd name="adj2" fmla="val 50053"/>
            </a:avLst>
          </a:prstGeom>
          <a:solidFill>
            <a:schemeClr val="accent1"/>
          </a:solidFill>
          <a:ln w="12700" cap="sq" algn="ctr">
            <a:solidFill>
              <a:schemeClr val="tx1"/>
            </a:solidFill>
            <a:round/>
            <a:headEnd type="none" w="sm" len="sm"/>
            <a:tailEnd type="none" w="sm" len="sm"/>
          </a:ln>
          <a:scene3d>
            <a:camera prst="orthographicFront"/>
            <a:lightRig rig="threePt" dir="t"/>
          </a:scene3d>
          <a:sp3d>
            <a:bevelT prst="angle"/>
          </a:sp3d>
        </p:spPr>
        <p:txBody>
          <a:bodyPr/>
          <a:lstStyle/>
          <a:p>
            <a:pPr eaLnBrk="0" hangingPunct="0">
              <a:defRPr/>
            </a:pPr>
            <a:endParaRPr lang="en-US" sz="1800">
              <a:cs typeface="Arial" charset="0"/>
            </a:endParaRPr>
          </a:p>
        </p:txBody>
      </p:sp>
    </p:spTree>
    <p:extLst>
      <p:ext uri="{BB962C8B-B14F-4D97-AF65-F5344CB8AC3E}">
        <p14:creationId xmlns:p14="http://schemas.microsoft.com/office/powerpoint/2010/main" val="5711610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blinds(horizontal)">
                                      <p:cBhvr>
                                        <p:cTn id="7" dur="500"/>
                                        <p:tgtEl>
                                          <p:spTgt spid="190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0470"/>
                                        </p:tgtEl>
                                        <p:attrNameLst>
                                          <p:attrName>style.visibility</p:attrName>
                                        </p:attrNameLst>
                                      </p:cBhvr>
                                      <p:to>
                                        <p:strVal val="visible"/>
                                      </p:to>
                                    </p:set>
                                    <p:animEffect transition="in" filter="checkerboard(across)">
                                      <p:cBhvr>
                                        <p:cTn id="12" dur="500"/>
                                        <p:tgtEl>
                                          <p:spTgt spid="1904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190471"/>
                                        </p:tgtEl>
                                        <p:attrNameLst>
                                          <p:attrName>style.visibility</p:attrName>
                                        </p:attrNameLst>
                                      </p:cBhvr>
                                      <p:to>
                                        <p:strVal val="visible"/>
                                      </p:to>
                                    </p:set>
                                    <p:animEffect transition="in" filter="checkerboard(across)">
                                      <p:cBhvr>
                                        <p:cTn id="23" dur="500"/>
                                        <p:tgtEl>
                                          <p:spTgt spid="1904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190472"/>
                                        </p:tgtEl>
                                        <p:attrNameLst>
                                          <p:attrName>style.visibility</p:attrName>
                                        </p:attrNameLst>
                                      </p:cBhvr>
                                      <p:to>
                                        <p:strVal val="visible"/>
                                      </p:to>
                                    </p:set>
                                    <p:animEffect transition="in" filter="checkerboard(across)">
                                      <p:cBhvr>
                                        <p:cTn id="34" dur="500"/>
                                        <p:tgtEl>
                                          <p:spTgt spid="19047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0" presetClass="entr" presetSubtype="0" fill="hold" nodeType="clickEffect">
                                  <p:stCondLst>
                                    <p:cond delay="0"/>
                                  </p:stCondLst>
                                  <p:childTnLst>
                                    <p:set>
                                      <p:cBhvr>
                                        <p:cTn id="48" dur="1" fill="hold">
                                          <p:stCondLst>
                                            <p:cond delay="0"/>
                                          </p:stCondLst>
                                        </p:cTn>
                                        <p:tgtEl>
                                          <p:spTgt spid="190473"/>
                                        </p:tgtEl>
                                        <p:attrNameLst>
                                          <p:attrName>style.visibility</p:attrName>
                                        </p:attrNameLst>
                                      </p:cBhvr>
                                      <p:to>
                                        <p:strVal val="visible"/>
                                      </p:to>
                                    </p:set>
                                    <p:animEffect transition="in" filter="wedge">
                                      <p:cBhvr>
                                        <p:cTn id="49" dur="1000"/>
                                        <p:tgtEl>
                                          <p:spTgt spid="190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5" descr="original_moneyman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95600"/>
            <a:ext cx="2844800"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1"/>
          <p:cNvSpPr>
            <a:spLocks noChangeArrowheads="1"/>
          </p:cNvSpPr>
          <p:nvPr/>
        </p:nvSpPr>
        <p:spPr bwMode="auto">
          <a:xfrm>
            <a:off x="1270000" y="1143000"/>
            <a:ext cx="10160000" cy="1371600"/>
          </a:xfrm>
          <a:prstGeom prst="rect">
            <a:avLst/>
          </a:prstGeom>
          <a:solidFill>
            <a:srgbClr val="9999FF"/>
          </a:solidFill>
          <a:ln w="9525">
            <a:solidFill>
              <a:schemeClr val="tx1"/>
            </a:solidFill>
            <a:miter lim="800000"/>
            <a:headEnd/>
            <a:tailEnd/>
          </a:ln>
          <a:effectLst>
            <a:outerShdw dist="107763" dir="2700000" algn="ctr" rotWithShape="0">
              <a:schemeClr val="bg2"/>
            </a:outerShdw>
          </a:effectLst>
        </p:spPr>
        <p:txBody>
          <a:bodyPr anchor="ctr"/>
          <a:lstStyle/>
          <a:p>
            <a:pPr algn="ctr">
              <a:defRPr/>
            </a:pPr>
            <a:r>
              <a:rPr lang="vi-VN" sz="3200" b="1" dirty="0">
                <a:solidFill>
                  <a:schemeClr val="accent4">
                    <a:lumMod val="75000"/>
                  </a:schemeClr>
                </a:solidFill>
                <a:latin typeface="Arial" pitchFamily="34" charset="0"/>
                <a:cs typeface="Arial" pitchFamily="34" charset="0"/>
              </a:rPr>
              <a:t>- </a:t>
            </a:r>
            <a:r>
              <a:rPr lang="en-US" sz="3200" b="1" dirty="0">
                <a:solidFill>
                  <a:schemeClr val="accent4">
                    <a:lumMod val="75000"/>
                  </a:schemeClr>
                </a:solidFill>
                <a:latin typeface="Arial" pitchFamily="34" charset="0"/>
                <a:cs typeface="Arial" pitchFamily="34" charset="0"/>
              </a:rPr>
              <a:t>T </a:t>
            </a:r>
            <a:r>
              <a:rPr lang="en-US" sz="3200" b="1" dirty="0" err="1">
                <a:solidFill>
                  <a:schemeClr val="accent4">
                    <a:lumMod val="75000"/>
                  </a:schemeClr>
                </a:solidFill>
                <a:latin typeface="Arial" pitchFamily="34" charset="0"/>
                <a:cs typeface="Arial" pitchFamily="34" charset="0"/>
              </a:rPr>
              <a:t>là</a:t>
            </a:r>
            <a:r>
              <a:rPr lang="en-US" sz="3200" b="1" dirty="0">
                <a:solidFill>
                  <a:schemeClr val="accent4">
                    <a:lumMod val="75000"/>
                  </a:schemeClr>
                </a:solidFill>
                <a:latin typeface="Arial" pitchFamily="34" charset="0"/>
                <a:cs typeface="Arial" pitchFamily="34" charset="0"/>
              </a:rPr>
              <a:t> </a:t>
            </a:r>
            <a:r>
              <a:rPr lang="en-US" sz="3200" b="1" dirty="0" err="1">
                <a:solidFill>
                  <a:schemeClr val="accent4">
                    <a:lumMod val="75000"/>
                  </a:schemeClr>
                </a:solidFill>
                <a:latin typeface="Arial" pitchFamily="34" charset="0"/>
                <a:cs typeface="Arial" pitchFamily="34" charset="0"/>
              </a:rPr>
              <a:t>tư</a:t>
            </a:r>
            <a:r>
              <a:rPr lang="en-US" sz="3200" b="1" dirty="0">
                <a:solidFill>
                  <a:schemeClr val="accent4">
                    <a:lumMod val="75000"/>
                  </a:schemeClr>
                </a:solidFill>
                <a:latin typeface="Arial" pitchFamily="34" charset="0"/>
                <a:cs typeface="Arial" pitchFamily="34" charset="0"/>
              </a:rPr>
              <a:t> </a:t>
            </a:r>
            <a:r>
              <a:rPr lang="en-US" sz="3200" b="1" dirty="0" err="1">
                <a:solidFill>
                  <a:schemeClr val="accent4">
                    <a:lumMod val="75000"/>
                  </a:schemeClr>
                </a:solidFill>
                <a:latin typeface="Arial" pitchFamily="34" charset="0"/>
                <a:cs typeface="Arial" pitchFamily="34" charset="0"/>
              </a:rPr>
              <a:t>bàn</a:t>
            </a:r>
            <a:r>
              <a:rPr lang="en-US" sz="3200" b="1" dirty="0">
                <a:solidFill>
                  <a:schemeClr val="accent4">
                    <a:lumMod val="75000"/>
                  </a:schemeClr>
                </a:solidFill>
                <a:latin typeface="Arial" pitchFamily="34" charset="0"/>
                <a:cs typeface="Arial" pitchFamily="34" charset="0"/>
              </a:rPr>
              <a:t>: T-H-T’: </a:t>
            </a:r>
            <a:r>
              <a:rPr lang="vi-VN" sz="3200" b="1" dirty="0">
                <a:solidFill>
                  <a:schemeClr val="accent4">
                    <a:lumMod val="75000"/>
                  </a:schemeClr>
                </a:solidFill>
                <a:latin typeface="Arial" pitchFamily="34" charset="0"/>
                <a:cs typeface="Arial" pitchFamily="34" charset="0"/>
              </a:rPr>
              <a:t>Công thức chung của </a:t>
            </a:r>
            <a:r>
              <a:rPr lang="vi-VN" sz="3200" b="1" dirty="0">
                <a:solidFill>
                  <a:schemeClr val="accent6"/>
                </a:solidFill>
                <a:latin typeface="Arial" pitchFamily="34" charset="0"/>
                <a:cs typeface="Arial" pitchFamily="34" charset="0"/>
              </a:rPr>
              <a:t>tư bản</a:t>
            </a:r>
            <a:r>
              <a:rPr lang="en-US" sz="3200" b="1" dirty="0">
                <a:solidFill>
                  <a:schemeClr val="accent4">
                    <a:lumMod val="75000"/>
                  </a:schemeClr>
                </a:solidFill>
                <a:latin typeface="Arial" pitchFamily="34" charset="0"/>
                <a:cs typeface="Arial" pitchFamily="34" charset="0"/>
              </a:rPr>
              <a:t>(CT </a:t>
            </a:r>
            <a:r>
              <a:rPr lang="en-US" sz="3200" b="1" dirty="0" err="1">
                <a:solidFill>
                  <a:schemeClr val="accent4">
                    <a:lumMod val="75000"/>
                  </a:schemeClr>
                </a:solidFill>
                <a:latin typeface="Arial" pitchFamily="34" charset="0"/>
                <a:cs typeface="Arial" pitchFamily="34" charset="0"/>
              </a:rPr>
              <a:t>lưu</a:t>
            </a:r>
            <a:r>
              <a:rPr lang="en-US" sz="3200" b="1" dirty="0">
                <a:solidFill>
                  <a:schemeClr val="accent4">
                    <a:lumMod val="75000"/>
                  </a:schemeClr>
                </a:solidFill>
                <a:latin typeface="Arial" pitchFamily="34" charset="0"/>
                <a:cs typeface="Arial" pitchFamily="34" charset="0"/>
              </a:rPr>
              <a:t> </a:t>
            </a:r>
            <a:r>
              <a:rPr lang="en-US" sz="3200" b="1" dirty="0" err="1">
                <a:solidFill>
                  <a:schemeClr val="accent4">
                    <a:lumMod val="75000"/>
                  </a:schemeClr>
                </a:solidFill>
                <a:latin typeface="Arial" pitchFamily="34" charset="0"/>
                <a:cs typeface="Arial" pitchFamily="34" charset="0"/>
              </a:rPr>
              <a:t>thông</a:t>
            </a:r>
            <a:r>
              <a:rPr lang="en-US" sz="3200" b="1" dirty="0">
                <a:solidFill>
                  <a:schemeClr val="accent4">
                    <a:lumMod val="75000"/>
                  </a:schemeClr>
                </a:solidFill>
                <a:latin typeface="Arial" pitchFamily="34" charset="0"/>
                <a:cs typeface="Arial" pitchFamily="34" charset="0"/>
              </a:rPr>
              <a:t> </a:t>
            </a:r>
            <a:r>
              <a:rPr lang="en-US" sz="3200" b="1" dirty="0" err="1">
                <a:solidFill>
                  <a:schemeClr val="accent4">
                    <a:lumMod val="75000"/>
                  </a:schemeClr>
                </a:solidFill>
                <a:latin typeface="Arial" pitchFamily="34" charset="0"/>
                <a:cs typeface="Arial" pitchFamily="34" charset="0"/>
              </a:rPr>
              <a:t>của</a:t>
            </a:r>
            <a:r>
              <a:rPr lang="en-US" sz="3200" b="1" dirty="0">
                <a:solidFill>
                  <a:schemeClr val="accent4">
                    <a:lumMod val="75000"/>
                  </a:schemeClr>
                </a:solidFill>
                <a:latin typeface="Arial" pitchFamily="34" charset="0"/>
                <a:cs typeface="Arial" pitchFamily="34" charset="0"/>
              </a:rPr>
              <a:t> </a:t>
            </a:r>
            <a:r>
              <a:rPr lang="en-US" sz="3200" b="1" dirty="0">
                <a:solidFill>
                  <a:srgbClr val="FF0000"/>
                </a:solidFill>
                <a:latin typeface="Arial" pitchFamily="34" charset="0"/>
                <a:cs typeface="Arial" pitchFamily="34" charset="0"/>
              </a:rPr>
              <a:t>TB</a:t>
            </a:r>
            <a:r>
              <a:rPr lang="en-US" sz="3200" b="1" dirty="0">
                <a:solidFill>
                  <a:schemeClr val="accent4">
                    <a:lumMod val="75000"/>
                  </a:schemeClr>
                </a:solidFill>
                <a:latin typeface="Arial" pitchFamily="34" charset="0"/>
                <a:cs typeface="Arial" pitchFamily="34" charset="0"/>
              </a:rPr>
              <a:t>)</a:t>
            </a:r>
            <a:endParaRPr lang="en-US" sz="3200" b="1" dirty="0">
              <a:solidFill>
                <a:schemeClr val="accent4">
                  <a:lumMod val="75000"/>
                </a:schemeClr>
              </a:solidFill>
              <a:latin typeface=".VnBlack" pitchFamily="34" charset="0"/>
              <a:cs typeface="Arial" pitchFamily="34" charset="0"/>
            </a:endParaRPr>
          </a:p>
        </p:txBody>
      </p:sp>
      <p:pic>
        <p:nvPicPr>
          <p:cNvPr id="4" name="Picture 27" descr="ap_Volkswagen_10206_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971800"/>
            <a:ext cx="36576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8" descr="gold-mon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0" y="2894014"/>
            <a:ext cx="2641600"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762000" y="185738"/>
            <a:ext cx="10668000" cy="6858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vi-VN" sz="3600" b="1" dirty="0">
                <a:solidFill>
                  <a:srgbClr val="FF0000"/>
                </a:solidFill>
              </a:rPr>
              <a:t> Công thức chung của tư bản</a:t>
            </a:r>
            <a:endParaRPr lang="vi-VN" sz="3600" b="1" dirty="0">
              <a:solidFill>
                <a:schemeClr val="accent5">
                  <a:lumMod val="75000"/>
                </a:schemeClr>
              </a:solidFill>
              <a:latin typeface="+mn-lt"/>
            </a:endParaRPr>
          </a:p>
        </p:txBody>
      </p:sp>
      <p:sp>
        <p:nvSpPr>
          <p:cNvPr id="7" name="AutoShape 17"/>
          <p:cNvSpPr>
            <a:spLocks noChangeAspect="1" noChangeArrowheads="1"/>
          </p:cNvSpPr>
          <p:nvPr/>
        </p:nvSpPr>
        <p:spPr bwMode="auto">
          <a:xfrm flipV="1">
            <a:off x="0" y="914401"/>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
        <p:nvSpPr>
          <p:cNvPr id="8" name="Rectangle 13"/>
          <p:cNvSpPr>
            <a:spLocks noChangeArrowheads="1"/>
          </p:cNvSpPr>
          <p:nvPr/>
        </p:nvSpPr>
        <p:spPr bwMode="auto">
          <a:xfrm>
            <a:off x="1805517" y="5476359"/>
            <a:ext cx="184731" cy="369332"/>
          </a:xfrm>
          <a:prstGeom prst="rect">
            <a:avLst/>
          </a:prstGeom>
          <a:solidFill>
            <a:srgbClr val="FFFF99"/>
          </a:solidFill>
          <a:ln w="9525">
            <a:solidFill>
              <a:schemeClr val="tx1"/>
            </a:solidFill>
            <a:miter lim="800000"/>
            <a:headEnd/>
            <a:tailEnd/>
          </a:ln>
        </p:spPr>
        <p:txBody>
          <a:bodyPr wrap="none" anchor="ctr">
            <a:spAutoFit/>
          </a:bodyPr>
          <a:lstStyle/>
          <a:p>
            <a:endParaRPr lang="en-US"/>
          </a:p>
        </p:txBody>
      </p:sp>
      <p:sp>
        <p:nvSpPr>
          <p:cNvPr id="9" name="Text Box 29"/>
          <p:cNvSpPr txBox="1">
            <a:spLocks noChangeArrowheads="1"/>
          </p:cNvSpPr>
          <p:nvPr/>
        </p:nvSpPr>
        <p:spPr bwMode="auto">
          <a:xfrm>
            <a:off x="2032000" y="5421314"/>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b="1">
                <a:latin typeface="Arial" charset="0"/>
              </a:rPr>
              <a:t>T</a:t>
            </a:r>
          </a:p>
        </p:txBody>
      </p:sp>
      <p:sp>
        <p:nvSpPr>
          <p:cNvPr id="10" name="Line 32"/>
          <p:cNvSpPr>
            <a:spLocks noChangeShapeType="1"/>
          </p:cNvSpPr>
          <p:nvPr/>
        </p:nvSpPr>
        <p:spPr bwMode="auto">
          <a:xfrm>
            <a:off x="3048000" y="5638800"/>
            <a:ext cx="193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Text Box 30"/>
          <p:cNvSpPr txBox="1">
            <a:spLocks noChangeArrowheads="1"/>
          </p:cNvSpPr>
          <p:nvPr/>
        </p:nvSpPr>
        <p:spPr bwMode="auto">
          <a:xfrm>
            <a:off x="5791200" y="5410200"/>
            <a:ext cx="71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b="1">
                <a:latin typeface="Arial" charset="0"/>
              </a:rPr>
              <a:t>H</a:t>
            </a:r>
          </a:p>
        </p:txBody>
      </p:sp>
      <p:sp>
        <p:nvSpPr>
          <p:cNvPr id="12" name="Line 33"/>
          <p:cNvSpPr>
            <a:spLocks noChangeShapeType="1"/>
          </p:cNvSpPr>
          <p:nvPr/>
        </p:nvSpPr>
        <p:spPr bwMode="auto">
          <a:xfrm>
            <a:off x="7213600" y="5638800"/>
            <a:ext cx="193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 name="Text Box 31"/>
          <p:cNvSpPr txBox="1">
            <a:spLocks noChangeArrowheads="1"/>
          </p:cNvSpPr>
          <p:nvPr/>
        </p:nvSpPr>
        <p:spPr bwMode="auto">
          <a:xfrm>
            <a:off x="9855200" y="5497514"/>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b="1">
                <a:latin typeface="Arial" charset="0"/>
              </a:rPr>
              <a:t>T’</a:t>
            </a:r>
          </a:p>
        </p:txBody>
      </p:sp>
    </p:spTree>
    <p:extLst>
      <p:ext uri="{BB962C8B-B14F-4D97-AF65-F5344CB8AC3E}">
        <p14:creationId xmlns:p14="http://schemas.microsoft.com/office/powerpoint/2010/main" val="308897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22F6EC63-D71A-4CCB-8BF4-4B5D451C690F}" type="slidenum">
              <a:rPr lang="en-US">
                <a:latin typeface="+mn-lt"/>
              </a:rPr>
              <a:pPr>
                <a:defRPr/>
              </a:pPr>
              <a:t>40</a:t>
            </a:fld>
            <a:endParaRPr lang="en-US">
              <a:latin typeface="+mn-lt"/>
            </a:endParaRPr>
          </a:p>
        </p:txBody>
      </p:sp>
      <p:sp>
        <p:nvSpPr>
          <p:cNvPr id="252931" name="Rectangle 3"/>
          <p:cNvSpPr>
            <a:spLocks noGrp="1" noChangeArrowheads="1"/>
          </p:cNvSpPr>
          <p:nvPr>
            <p:ph type="body" idx="4294967295"/>
          </p:nvPr>
        </p:nvSpPr>
        <p:spPr>
          <a:xfrm>
            <a:off x="205317" y="0"/>
            <a:ext cx="11732683" cy="6858000"/>
          </a:xfrm>
          <a:solidFill>
            <a:schemeClr val="bg1"/>
          </a:solidFill>
        </p:spPr>
        <p:txBody>
          <a:bodyPr/>
          <a:lstStyle/>
          <a:p>
            <a:pPr eaLnBrk="1" hangingPunct="1">
              <a:buFont typeface="Wingdings" pitchFamily="2" charset="2"/>
              <a:buNone/>
            </a:pPr>
            <a:r>
              <a:rPr lang="en-US" altLang="en-US" dirty="0"/>
              <a:t>	</a:t>
            </a:r>
            <a:r>
              <a:rPr lang="en-US" altLang="en-US" sz="4000" b="1" dirty="0">
                <a:solidFill>
                  <a:srgbClr val="0000FF"/>
                </a:solidFill>
              </a:rPr>
              <a:t>Tóm lại:</a:t>
            </a:r>
          </a:p>
          <a:p>
            <a:pPr eaLnBrk="1" hangingPunct="1">
              <a:buFont typeface="Wingdings" pitchFamily="2" charset="2"/>
              <a:buNone/>
            </a:pPr>
            <a:endParaRPr lang="en-US" altLang="en-US" dirty="0">
              <a:solidFill>
                <a:srgbClr val="FFFF00"/>
              </a:solidFill>
            </a:endParaRPr>
          </a:p>
        </p:txBody>
      </p:sp>
      <p:sp>
        <p:nvSpPr>
          <p:cNvPr id="86020" name="Rounded Rectangle 3"/>
          <p:cNvSpPr>
            <a:spLocks noChangeArrowheads="1"/>
          </p:cNvSpPr>
          <p:nvPr/>
        </p:nvSpPr>
        <p:spPr bwMode="auto">
          <a:xfrm>
            <a:off x="302685" y="873125"/>
            <a:ext cx="11586633" cy="1898650"/>
          </a:xfrm>
          <a:prstGeom prst="roundRect">
            <a:avLst>
              <a:gd name="adj" fmla="val 16667"/>
            </a:avLst>
          </a:prstGeom>
          <a:blipFill dpi="0" rotWithShape="1">
            <a:blip r:embed="rId2"/>
            <a:srcRect/>
            <a:tile tx="0" ty="0" sx="100000" sy="100000" flip="none" algn="tl"/>
          </a:blipFill>
          <a:ln w="12700" cap="sq" algn="ctr">
            <a:solidFill>
              <a:schemeClr val="tx1"/>
            </a:solidFill>
            <a:round/>
            <a:headEnd type="none" w="sm" len="sm"/>
            <a:tailEnd type="none" w="sm" len="sm"/>
          </a:ln>
          <a:scene3d>
            <a:camera prst="orthographicFront"/>
            <a:lightRig rig="threePt" dir="t"/>
          </a:scene3d>
          <a:sp3d>
            <a:bevelT prst="slope"/>
          </a:sp3d>
        </p:spPr>
        <p:txBody>
          <a:bodyPr/>
          <a:lstStyle/>
          <a:p>
            <a:pPr algn="just">
              <a:defRPr/>
            </a:pPr>
            <a:r>
              <a:rPr lang="en-US" sz="3200" dirty="0" err="1">
                <a:solidFill>
                  <a:srgbClr val="0000CC"/>
                </a:solidFill>
                <a:cs typeface="Arial" charset="0"/>
              </a:rPr>
              <a:t>Hai</a:t>
            </a:r>
            <a:r>
              <a:rPr lang="en-US" sz="3200" dirty="0">
                <a:solidFill>
                  <a:srgbClr val="0000CC"/>
                </a:solidFill>
                <a:cs typeface="Arial" charset="0"/>
              </a:rPr>
              <a:t> </a:t>
            </a:r>
            <a:r>
              <a:rPr lang="en-US" sz="3200" dirty="0" err="1">
                <a:solidFill>
                  <a:srgbClr val="0000CC"/>
                </a:solidFill>
                <a:cs typeface="Arial" charset="0"/>
              </a:rPr>
              <a:t>phương</a:t>
            </a:r>
            <a:r>
              <a:rPr lang="en-US" sz="3200" dirty="0">
                <a:solidFill>
                  <a:srgbClr val="0000CC"/>
                </a:solidFill>
                <a:cs typeface="Arial" charset="0"/>
              </a:rPr>
              <a:t> </a:t>
            </a:r>
            <a:r>
              <a:rPr lang="en-US" sz="3200" dirty="0" err="1">
                <a:solidFill>
                  <a:srgbClr val="0000CC"/>
                </a:solidFill>
                <a:cs typeface="Arial" charset="0"/>
              </a:rPr>
              <a:t>pháp</a:t>
            </a:r>
            <a:r>
              <a:rPr lang="en-US" sz="3200" dirty="0">
                <a:solidFill>
                  <a:srgbClr val="0000CC"/>
                </a:solidFill>
                <a:cs typeface="Arial" charset="0"/>
              </a:rPr>
              <a:t> SX GTTD </a:t>
            </a:r>
            <a:r>
              <a:rPr lang="en-US" sz="3200" dirty="0" err="1">
                <a:solidFill>
                  <a:srgbClr val="0000CC"/>
                </a:solidFill>
                <a:cs typeface="Arial" charset="0"/>
              </a:rPr>
              <a:t>được</a:t>
            </a:r>
            <a:r>
              <a:rPr lang="en-US" sz="3200" dirty="0">
                <a:solidFill>
                  <a:srgbClr val="0000CC"/>
                </a:solidFill>
                <a:cs typeface="Arial" charset="0"/>
              </a:rPr>
              <a:t> </a:t>
            </a:r>
            <a:r>
              <a:rPr lang="en-US" sz="3200" dirty="0" err="1">
                <a:solidFill>
                  <a:srgbClr val="0000CC"/>
                </a:solidFill>
                <a:cs typeface="Arial" charset="0"/>
              </a:rPr>
              <a:t>nhà</a:t>
            </a:r>
            <a:r>
              <a:rPr lang="en-US" sz="3200" dirty="0">
                <a:solidFill>
                  <a:srgbClr val="0000CC"/>
                </a:solidFill>
                <a:cs typeface="Arial" charset="0"/>
              </a:rPr>
              <a:t> </a:t>
            </a:r>
            <a:r>
              <a:rPr lang="en-US" sz="3200" dirty="0" err="1">
                <a:solidFill>
                  <a:srgbClr val="0000CC"/>
                </a:solidFill>
                <a:cs typeface="Arial" charset="0"/>
              </a:rPr>
              <a:t>tư</a:t>
            </a:r>
            <a:r>
              <a:rPr lang="en-US" sz="3200" dirty="0">
                <a:solidFill>
                  <a:srgbClr val="0000CC"/>
                </a:solidFill>
                <a:cs typeface="Arial" charset="0"/>
              </a:rPr>
              <a:t> </a:t>
            </a:r>
            <a:r>
              <a:rPr lang="en-US" sz="3200" dirty="0" err="1">
                <a:solidFill>
                  <a:srgbClr val="0000CC"/>
                </a:solidFill>
                <a:cs typeface="Arial" charset="0"/>
              </a:rPr>
              <a:t>bản</a:t>
            </a:r>
            <a:r>
              <a:rPr lang="en-US" sz="3200" dirty="0">
                <a:solidFill>
                  <a:srgbClr val="0000CC"/>
                </a:solidFill>
                <a:cs typeface="Arial" charset="0"/>
              </a:rPr>
              <a:t> </a:t>
            </a:r>
            <a:r>
              <a:rPr lang="en-US" sz="3200" dirty="0" err="1">
                <a:solidFill>
                  <a:srgbClr val="0000CC"/>
                </a:solidFill>
                <a:cs typeface="Arial" charset="0"/>
              </a:rPr>
              <a:t>kết</a:t>
            </a:r>
            <a:r>
              <a:rPr lang="en-US" sz="3200" dirty="0">
                <a:solidFill>
                  <a:srgbClr val="0000CC"/>
                </a:solidFill>
                <a:cs typeface="Arial" charset="0"/>
              </a:rPr>
              <a:t> </a:t>
            </a:r>
            <a:r>
              <a:rPr lang="en-US" sz="3200" dirty="0" err="1">
                <a:solidFill>
                  <a:srgbClr val="0000CC"/>
                </a:solidFill>
                <a:cs typeface="Arial" charset="0"/>
              </a:rPr>
              <a:t>hợp</a:t>
            </a:r>
            <a:r>
              <a:rPr lang="en-US" sz="3200" dirty="0">
                <a:solidFill>
                  <a:srgbClr val="0000CC"/>
                </a:solidFill>
                <a:cs typeface="Arial" charset="0"/>
              </a:rPr>
              <a:t> </a:t>
            </a:r>
            <a:r>
              <a:rPr lang="en-US" sz="3200" dirty="0" err="1">
                <a:solidFill>
                  <a:srgbClr val="0000CC"/>
                </a:solidFill>
                <a:cs typeface="Arial" charset="0"/>
              </a:rPr>
              <a:t>để</a:t>
            </a:r>
            <a:r>
              <a:rPr lang="en-US" sz="3200" dirty="0">
                <a:solidFill>
                  <a:srgbClr val="0000CC"/>
                </a:solidFill>
                <a:cs typeface="Arial" charset="0"/>
              </a:rPr>
              <a:t> </a:t>
            </a:r>
            <a:r>
              <a:rPr lang="en-US" sz="3200" dirty="0" err="1">
                <a:solidFill>
                  <a:srgbClr val="0000CC"/>
                </a:solidFill>
                <a:cs typeface="Arial" charset="0"/>
              </a:rPr>
              <a:t>nâng</a:t>
            </a:r>
            <a:r>
              <a:rPr lang="en-US" sz="3200" dirty="0">
                <a:solidFill>
                  <a:srgbClr val="0000CC"/>
                </a:solidFill>
                <a:cs typeface="Arial" charset="0"/>
              </a:rPr>
              <a:t> </a:t>
            </a:r>
            <a:r>
              <a:rPr lang="en-US" sz="3200" dirty="0" err="1">
                <a:solidFill>
                  <a:srgbClr val="0000CC"/>
                </a:solidFill>
                <a:cs typeface="Arial" charset="0"/>
              </a:rPr>
              <a:t>cao</a:t>
            </a:r>
            <a:r>
              <a:rPr lang="en-US" sz="3200" dirty="0">
                <a:solidFill>
                  <a:srgbClr val="0000CC"/>
                </a:solidFill>
                <a:cs typeface="Arial" charset="0"/>
              </a:rPr>
              <a:t> </a:t>
            </a:r>
            <a:r>
              <a:rPr lang="en-US" sz="3200" dirty="0" err="1">
                <a:solidFill>
                  <a:srgbClr val="0000CC"/>
                </a:solidFill>
                <a:cs typeface="Arial" charset="0"/>
              </a:rPr>
              <a:t>trình</a:t>
            </a:r>
            <a:r>
              <a:rPr lang="en-US" sz="3200" dirty="0">
                <a:solidFill>
                  <a:srgbClr val="0000CC"/>
                </a:solidFill>
                <a:cs typeface="Arial" charset="0"/>
              </a:rPr>
              <a:t> </a:t>
            </a:r>
            <a:r>
              <a:rPr lang="en-US" sz="3200" dirty="0" err="1">
                <a:solidFill>
                  <a:srgbClr val="0000CC"/>
                </a:solidFill>
                <a:cs typeface="Arial" charset="0"/>
              </a:rPr>
              <a:t>độ</a:t>
            </a:r>
            <a:r>
              <a:rPr lang="en-US" sz="3200" dirty="0">
                <a:solidFill>
                  <a:srgbClr val="0000CC"/>
                </a:solidFill>
                <a:cs typeface="Arial" charset="0"/>
              </a:rPr>
              <a:t> </a:t>
            </a:r>
            <a:r>
              <a:rPr lang="en-US" sz="3200" dirty="0" err="1">
                <a:solidFill>
                  <a:srgbClr val="0000CC"/>
                </a:solidFill>
                <a:cs typeface="Arial" charset="0"/>
              </a:rPr>
              <a:t>bóc</a:t>
            </a:r>
            <a:r>
              <a:rPr lang="en-US" sz="3200" dirty="0">
                <a:solidFill>
                  <a:srgbClr val="0000CC"/>
                </a:solidFill>
                <a:cs typeface="Arial" charset="0"/>
              </a:rPr>
              <a:t> </a:t>
            </a:r>
            <a:r>
              <a:rPr lang="en-US" sz="3200" dirty="0" err="1">
                <a:solidFill>
                  <a:srgbClr val="0000CC"/>
                </a:solidFill>
                <a:cs typeface="Arial" charset="0"/>
              </a:rPr>
              <a:t>lột</a:t>
            </a:r>
            <a:r>
              <a:rPr lang="en-US" sz="3200" dirty="0">
                <a:solidFill>
                  <a:srgbClr val="0000CC"/>
                </a:solidFill>
                <a:cs typeface="Arial" charset="0"/>
              </a:rPr>
              <a:t> SLĐ </a:t>
            </a:r>
            <a:r>
              <a:rPr lang="en-US" sz="3200" dirty="0" err="1">
                <a:solidFill>
                  <a:srgbClr val="0000CC"/>
                </a:solidFill>
                <a:cs typeface="Arial" charset="0"/>
              </a:rPr>
              <a:t>của</a:t>
            </a:r>
            <a:r>
              <a:rPr lang="en-US" sz="3200" dirty="0">
                <a:solidFill>
                  <a:srgbClr val="0000CC"/>
                </a:solidFill>
                <a:cs typeface="Arial" charset="0"/>
              </a:rPr>
              <a:t> </a:t>
            </a:r>
            <a:r>
              <a:rPr lang="en-US" sz="3200" dirty="0" err="1">
                <a:solidFill>
                  <a:srgbClr val="0000CC"/>
                </a:solidFill>
                <a:cs typeface="Arial" charset="0"/>
              </a:rPr>
              <a:t>công</a:t>
            </a:r>
            <a:r>
              <a:rPr lang="en-US" sz="3200" dirty="0">
                <a:solidFill>
                  <a:srgbClr val="0000CC"/>
                </a:solidFill>
                <a:cs typeface="Arial" charset="0"/>
              </a:rPr>
              <a:t> </a:t>
            </a:r>
            <a:r>
              <a:rPr lang="en-US" sz="3200" dirty="0" err="1">
                <a:solidFill>
                  <a:srgbClr val="0000CC"/>
                </a:solidFill>
                <a:cs typeface="Arial" charset="0"/>
              </a:rPr>
              <a:t>nhân</a:t>
            </a:r>
            <a:r>
              <a:rPr lang="en-US" sz="3200" dirty="0">
                <a:solidFill>
                  <a:srgbClr val="0000CC"/>
                </a:solidFill>
                <a:cs typeface="Arial" charset="0"/>
              </a:rPr>
              <a:t> </a:t>
            </a:r>
            <a:r>
              <a:rPr lang="en-US" sz="3200" dirty="0" err="1">
                <a:solidFill>
                  <a:srgbClr val="0000CC"/>
                </a:solidFill>
                <a:cs typeface="Arial" charset="0"/>
              </a:rPr>
              <a:t>làm</a:t>
            </a:r>
            <a:r>
              <a:rPr lang="en-US" sz="3200" dirty="0">
                <a:solidFill>
                  <a:srgbClr val="0000CC"/>
                </a:solidFill>
                <a:cs typeface="Arial" charset="0"/>
              </a:rPr>
              <a:t> </a:t>
            </a:r>
            <a:r>
              <a:rPr lang="en-US" sz="3200" dirty="0" err="1">
                <a:solidFill>
                  <a:srgbClr val="0000CC"/>
                </a:solidFill>
                <a:cs typeface="Arial" charset="0"/>
              </a:rPr>
              <a:t>thuê</a:t>
            </a:r>
            <a:r>
              <a:rPr lang="en-US" sz="3200" dirty="0">
                <a:solidFill>
                  <a:srgbClr val="0000CC"/>
                </a:solidFill>
                <a:cs typeface="Arial" charset="0"/>
              </a:rPr>
              <a:t> </a:t>
            </a:r>
            <a:r>
              <a:rPr lang="en-US" sz="3200" dirty="0" err="1">
                <a:solidFill>
                  <a:srgbClr val="0000CC"/>
                </a:solidFill>
                <a:cs typeface="Arial" charset="0"/>
              </a:rPr>
              <a:t>trong</a:t>
            </a:r>
            <a:r>
              <a:rPr lang="en-US" sz="3200" dirty="0">
                <a:solidFill>
                  <a:srgbClr val="0000CC"/>
                </a:solidFill>
                <a:cs typeface="Arial" charset="0"/>
              </a:rPr>
              <a:t> </a:t>
            </a:r>
            <a:r>
              <a:rPr lang="en-US" sz="3200" dirty="0" err="1">
                <a:solidFill>
                  <a:srgbClr val="0000CC"/>
                </a:solidFill>
                <a:cs typeface="Arial" charset="0"/>
              </a:rPr>
              <a:t>quá</a:t>
            </a:r>
            <a:r>
              <a:rPr lang="en-US" sz="3200" dirty="0">
                <a:solidFill>
                  <a:srgbClr val="0000CC"/>
                </a:solidFill>
                <a:cs typeface="Arial" charset="0"/>
              </a:rPr>
              <a:t> </a:t>
            </a:r>
            <a:r>
              <a:rPr lang="en-US" sz="3200" dirty="0" err="1">
                <a:solidFill>
                  <a:srgbClr val="0000CC"/>
                </a:solidFill>
                <a:cs typeface="Arial" charset="0"/>
              </a:rPr>
              <a:t>trình</a:t>
            </a:r>
            <a:r>
              <a:rPr lang="en-US" sz="3200" dirty="0">
                <a:solidFill>
                  <a:srgbClr val="0000CC"/>
                </a:solidFill>
                <a:cs typeface="Arial" charset="0"/>
              </a:rPr>
              <a:t> </a:t>
            </a:r>
            <a:r>
              <a:rPr lang="en-US" sz="3200" dirty="0" err="1">
                <a:solidFill>
                  <a:srgbClr val="0000CC"/>
                </a:solidFill>
                <a:cs typeface="Arial" charset="0"/>
              </a:rPr>
              <a:t>phát</a:t>
            </a:r>
            <a:r>
              <a:rPr lang="en-US" sz="3200" dirty="0">
                <a:solidFill>
                  <a:srgbClr val="0000CC"/>
                </a:solidFill>
                <a:cs typeface="Arial" charset="0"/>
              </a:rPr>
              <a:t> </a:t>
            </a:r>
            <a:r>
              <a:rPr lang="en-US" sz="3200" dirty="0" err="1">
                <a:solidFill>
                  <a:srgbClr val="0000CC"/>
                </a:solidFill>
                <a:cs typeface="Arial" charset="0"/>
              </a:rPr>
              <a:t>triển</a:t>
            </a:r>
            <a:r>
              <a:rPr lang="en-US" sz="3200" dirty="0">
                <a:solidFill>
                  <a:srgbClr val="0000CC"/>
                </a:solidFill>
                <a:cs typeface="Arial" charset="0"/>
              </a:rPr>
              <a:t> </a:t>
            </a:r>
            <a:r>
              <a:rPr lang="en-US" sz="3200" dirty="0" err="1">
                <a:solidFill>
                  <a:srgbClr val="0000CC"/>
                </a:solidFill>
                <a:cs typeface="Arial" charset="0"/>
              </a:rPr>
              <a:t>của</a:t>
            </a:r>
            <a:r>
              <a:rPr lang="en-US" sz="3200" dirty="0">
                <a:solidFill>
                  <a:srgbClr val="0000CC"/>
                </a:solidFill>
                <a:cs typeface="Arial" charset="0"/>
              </a:rPr>
              <a:t> CNTB</a:t>
            </a:r>
          </a:p>
        </p:txBody>
      </p:sp>
      <p:sp>
        <p:nvSpPr>
          <p:cNvPr id="86021" name="Rounded Rectangle 4"/>
          <p:cNvSpPr>
            <a:spLocks noChangeArrowheads="1"/>
          </p:cNvSpPr>
          <p:nvPr/>
        </p:nvSpPr>
        <p:spPr bwMode="auto">
          <a:xfrm>
            <a:off x="254001" y="2990850"/>
            <a:ext cx="11586633" cy="2738438"/>
          </a:xfrm>
          <a:prstGeom prst="roundRect">
            <a:avLst>
              <a:gd name="adj" fmla="val 16667"/>
            </a:avLst>
          </a:prstGeom>
          <a:blipFill dpi="0" rotWithShape="1">
            <a:blip r:embed="rId2"/>
            <a:srcRect/>
            <a:tile tx="0" ty="0" sx="100000" sy="100000" flip="none" algn="tl"/>
          </a:blipFill>
          <a:ln w="12700" cap="sq" algn="ctr">
            <a:solidFill>
              <a:schemeClr val="tx1"/>
            </a:solidFill>
            <a:round/>
            <a:headEnd type="none" w="sm" len="sm"/>
            <a:tailEnd type="none" w="sm" len="sm"/>
          </a:ln>
          <a:scene3d>
            <a:camera prst="orthographicFront"/>
            <a:lightRig rig="threePt" dir="t"/>
          </a:scene3d>
          <a:sp3d>
            <a:bevelT prst="slope"/>
          </a:sp3d>
        </p:spPr>
        <p:txBody>
          <a:bodyPr/>
          <a:lstStyle/>
          <a:p>
            <a:pPr algn="just">
              <a:defRPr/>
            </a:pPr>
            <a:r>
              <a:rPr lang="en-US" sz="3200" dirty="0">
                <a:solidFill>
                  <a:srgbClr val="0000CC"/>
                </a:solidFill>
                <a:cs typeface="Arial" charset="0"/>
              </a:rPr>
              <a:t>Dưới CNTB việc áp dụng máy móc không phải để giảm nhẹ cường độ lao động của công nhân mà thực chất là cương độ lao động tăng lên nhưng dưới hình thức mới, sự căng thẳng của thần kinh thay cho cơ bắp</a:t>
            </a:r>
          </a:p>
        </p:txBody>
      </p:sp>
    </p:spTree>
    <p:extLst>
      <p:ext uri="{BB962C8B-B14F-4D97-AF65-F5344CB8AC3E}">
        <p14:creationId xmlns:p14="http://schemas.microsoft.com/office/powerpoint/2010/main" val="11700183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anim calcmode="lin" valueType="num">
                                      <p:cBhvr>
                                        <p:cTn id="7" dur="500" fill="hold"/>
                                        <p:tgtEl>
                                          <p:spTgt spid="2529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5293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86020"/>
                                        </p:tgtEl>
                                        <p:attrNameLst>
                                          <p:attrName>style.visibility</p:attrName>
                                        </p:attrNameLst>
                                      </p:cBhvr>
                                      <p:to>
                                        <p:strVal val="visible"/>
                                      </p:to>
                                    </p:set>
                                    <p:animEffect transition="in" filter="checkerboard(across)">
                                      <p:cBhvr>
                                        <p:cTn id="13" dur="500"/>
                                        <p:tgtEl>
                                          <p:spTgt spid="860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86021"/>
                                        </p:tgtEl>
                                        <p:attrNameLst>
                                          <p:attrName>style.visibility</p:attrName>
                                        </p:attrNameLst>
                                      </p:cBhvr>
                                      <p:to>
                                        <p:strVal val="visible"/>
                                      </p:to>
                                    </p:set>
                                    <p:animEffect transition="in" filter="checkerboard(across)">
                                      <p:cBhvr>
                                        <p:cTn id="18"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0B245E70-FFDD-44A7-B98E-D8B1F826A9FC}" type="slidenum">
              <a:rPr lang="en-US">
                <a:latin typeface="+mn-lt"/>
              </a:rPr>
              <a:pPr>
                <a:defRPr/>
              </a:pPr>
              <a:t>41</a:t>
            </a:fld>
            <a:endParaRPr lang="en-US">
              <a:latin typeface="+mn-lt"/>
            </a:endParaRPr>
          </a:p>
        </p:txBody>
      </p:sp>
      <p:sp>
        <p:nvSpPr>
          <p:cNvPr id="76802" name="Rectangle 2"/>
          <p:cNvSpPr>
            <a:spLocks noGrp="1" noChangeArrowheads="1"/>
          </p:cNvSpPr>
          <p:nvPr>
            <p:ph type="body" idx="4294967295"/>
          </p:nvPr>
        </p:nvSpPr>
        <p:spPr>
          <a:xfrm>
            <a:off x="0" y="296864"/>
            <a:ext cx="12192000" cy="6084887"/>
          </a:xfrm>
          <a:solidFill>
            <a:schemeClr val="bg1"/>
          </a:solidFill>
        </p:spPr>
        <p:txBody>
          <a:bodyPr/>
          <a:lstStyle/>
          <a:p>
            <a:pPr algn="ctr" eaLnBrk="1" hangingPunct="1">
              <a:lnSpc>
                <a:spcPct val="95000"/>
              </a:lnSpc>
              <a:buFont typeface="Wingdings" pitchFamily="2" charset="2"/>
              <a:buNone/>
            </a:pPr>
            <a:r>
              <a:rPr lang="en-US" altLang="en-US" sz="4000" b="1" i="1" u="sng" dirty="0">
                <a:solidFill>
                  <a:srgbClr val="0000FF"/>
                </a:solidFill>
                <a:latin typeface="Times New Roman" pitchFamily="18" charset="0"/>
                <a:cs typeface="Times New Roman" pitchFamily="18" charset="0"/>
              </a:rPr>
              <a:t> Giá trị thặng dư siêu ngạch</a:t>
            </a:r>
            <a:r>
              <a:rPr lang="en-US" altLang="en-US" b="1" i="1" dirty="0">
                <a:solidFill>
                  <a:srgbClr val="0000FF"/>
                </a:solidFill>
                <a:latin typeface="Times New Roman" pitchFamily="18" charset="0"/>
                <a:cs typeface="Times New Roman" pitchFamily="18" charset="0"/>
              </a:rPr>
              <a:t>:</a:t>
            </a:r>
          </a:p>
          <a:p>
            <a:pPr algn="just" eaLnBrk="1" hangingPunct="1">
              <a:lnSpc>
                <a:spcPct val="95000"/>
              </a:lnSpc>
              <a:buFont typeface="Wingdings" pitchFamily="2" charset="2"/>
              <a:buNone/>
            </a:pPr>
            <a:endParaRPr lang="en-US" altLang="en-US" sz="3600" b="1" dirty="0"/>
          </a:p>
          <a:p>
            <a:pPr algn="just" eaLnBrk="1" hangingPunct="1">
              <a:lnSpc>
                <a:spcPct val="95000"/>
              </a:lnSpc>
              <a:buFont typeface="Wingdings" pitchFamily="2" charset="2"/>
              <a:buNone/>
            </a:pPr>
            <a:endParaRPr lang="en-US" altLang="en-US" sz="3600" b="1" dirty="0"/>
          </a:p>
          <a:p>
            <a:pPr algn="just" eaLnBrk="1" hangingPunct="1">
              <a:lnSpc>
                <a:spcPct val="95000"/>
              </a:lnSpc>
              <a:buFont typeface="Wingdings" pitchFamily="2" charset="2"/>
              <a:buNone/>
            </a:pPr>
            <a:endParaRPr lang="en-US" altLang="en-US" sz="3600" b="1" dirty="0"/>
          </a:p>
          <a:p>
            <a:pPr algn="just" eaLnBrk="1" hangingPunct="1">
              <a:lnSpc>
                <a:spcPct val="95000"/>
              </a:lnSpc>
              <a:buFont typeface="Wingdings" pitchFamily="2" charset="2"/>
              <a:buNone/>
            </a:pPr>
            <a:endParaRPr lang="en-US" altLang="en-US" sz="3600" b="1" dirty="0"/>
          </a:p>
          <a:p>
            <a:pPr algn="just" eaLnBrk="1" hangingPunct="1">
              <a:lnSpc>
                <a:spcPct val="95000"/>
              </a:lnSpc>
              <a:buFont typeface="Wingdings" pitchFamily="2" charset="2"/>
              <a:buNone/>
            </a:pPr>
            <a:r>
              <a:rPr lang="en-US" altLang="en-US" sz="3600" b="1" dirty="0"/>
              <a:t>+ Giá  trị thặng dư siêu ngạch là Do tăng NSLĐ cá biệt</a:t>
            </a:r>
          </a:p>
        </p:txBody>
      </p:sp>
      <p:sp>
        <p:nvSpPr>
          <p:cNvPr id="76804" name="Rectangle 4"/>
          <p:cNvSpPr>
            <a:spLocks noChangeArrowheads="1"/>
          </p:cNvSpPr>
          <p:nvPr/>
        </p:nvSpPr>
        <p:spPr bwMode="auto">
          <a:xfrm>
            <a:off x="0" y="4706956"/>
            <a:ext cx="3312584" cy="1293813"/>
          </a:xfrm>
          <a:prstGeom prst="rect">
            <a:avLst/>
          </a:prstGeom>
          <a:solidFill>
            <a:schemeClr val="accent4">
              <a:lumMod val="40000"/>
              <a:lumOff val="60000"/>
            </a:schemeClr>
          </a:solidFill>
          <a:ln w="12700" cap="sq">
            <a:solidFill>
              <a:srgbClr val="FF3300"/>
            </a:solidFill>
            <a:miter lim="800000"/>
            <a:headEnd type="none" w="sm" len="sm"/>
            <a:tailEnd type="none" w="sm" len="sm"/>
          </a:ln>
          <a:scene3d>
            <a:camera prst="orthographicFront"/>
            <a:lightRig rig="threePt" dir="t"/>
          </a:scene3d>
          <a:sp3d>
            <a:bevelT prst="slope"/>
          </a:sp3d>
        </p:spPr>
        <p:txBody>
          <a:bodyPr wrap="none" anchor="ctr"/>
          <a:lstStyle/>
          <a:p>
            <a:pPr algn="ctr">
              <a:defRPr/>
            </a:pPr>
            <a:r>
              <a:rPr lang="en-US" sz="3400" dirty="0">
                <a:solidFill>
                  <a:srgbClr val="0000FF"/>
                </a:solidFill>
                <a:latin typeface="Arial" charset="0"/>
                <a:cs typeface="Arial" charset="0"/>
              </a:rPr>
              <a:t> GTTD</a:t>
            </a:r>
          </a:p>
          <a:p>
            <a:pPr algn="ctr">
              <a:defRPr/>
            </a:pPr>
            <a:r>
              <a:rPr lang="en-US" sz="3400" dirty="0">
                <a:solidFill>
                  <a:srgbClr val="0000FF"/>
                </a:solidFill>
                <a:latin typeface="Arial" charset="0"/>
                <a:cs typeface="Arial" charset="0"/>
              </a:rPr>
              <a:t> </a:t>
            </a:r>
            <a:r>
              <a:rPr lang="en-US" sz="3400" dirty="0" err="1">
                <a:solidFill>
                  <a:srgbClr val="0000FF"/>
                </a:solidFill>
                <a:latin typeface="Arial" charset="0"/>
                <a:cs typeface="Arial" charset="0"/>
              </a:rPr>
              <a:t>siêu</a:t>
            </a:r>
            <a:r>
              <a:rPr lang="en-US" sz="3400" dirty="0">
                <a:solidFill>
                  <a:srgbClr val="0000FF"/>
                </a:solidFill>
                <a:latin typeface="Arial" charset="0"/>
                <a:cs typeface="Arial" charset="0"/>
              </a:rPr>
              <a:t> </a:t>
            </a:r>
            <a:r>
              <a:rPr lang="en-US" sz="3400" dirty="0" err="1">
                <a:solidFill>
                  <a:srgbClr val="0000FF"/>
                </a:solidFill>
                <a:latin typeface="Arial" charset="0"/>
                <a:cs typeface="Arial" charset="0"/>
              </a:rPr>
              <a:t>ngạch</a:t>
            </a:r>
            <a:r>
              <a:rPr lang="en-US" sz="3400" dirty="0">
                <a:solidFill>
                  <a:srgbClr val="0000FF"/>
                </a:solidFill>
                <a:latin typeface="Arial" charset="0"/>
                <a:cs typeface="Arial" charset="0"/>
              </a:rPr>
              <a:t>  </a:t>
            </a:r>
          </a:p>
        </p:txBody>
      </p:sp>
      <p:sp>
        <p:nvSpPr>
          <p:cNvPr id="76805" name="Rectangle 5"/>
          <p:cNvSpPr>
            <a:spLocks noChangeArrowheads="1"/>
          </p:cNvSpPr>
          <p:nvPr/>
        </p:nvSpPr>
        <p:spPr bwMode="auto">
          <a:xfrm>
            <a:off x="4051272" y="4743468"/>
            <a:ext cx="3793067" cy="1293812"/>
          </a:xfrm>
          <a:prstGeom prst="rect">
            <a:avLst/>
          </a:prstGeom>
          <a:solidFill>
            <a:schemeClr val="accent4">
              <a:lumMod val="40000"/>
              <a:lumOff val="60000"/>
            </a:schemeClr>
          </a:solidFill>
          <a:ln w="12700" cap="sq">
            <a:solidFill>
              <a:srgbClr val="FF3300"/>
            </a:solidFill>
            <a:miter lim="800000"/>
            <a:headEnd type="none" w="sm" len="sm"/>
            <a:tailEnd type="none" w="sm" len="sm"/>
          </a:ln>
          <a:scene3d>
            <a:camera prst="orthographicFront"/>
            <a:lightRig rig="threePt" dir="t"/>
          </a:scene3d>
          <a:sp3d>
            <a:bevelT prst="slope"/>
          </a:sp3d>
        </p:spPr>
        <p:txBody>
          <a:bodyPr wrap="none" anchor="ctr"/>
          <a:lstStyle/>
          <a:p>
            <a:pPr algn="ctr">
              <a:defRPr/>
            </a:pPr>
            <a:r>
              <a:rPr lang="en-US" sz="3400" dirty="0">
                <a:solidFill>
                  <a:srgbClr val="0000FF"/>
                </a:solidFill>
                <a:latin typeface="Arial" charset="0"/>
                <a:cs typeface="Arial" charset="0"/>
              </a:rPr>
              <a:t> GTXH </a:t>
            </a:r>
          </a:p>
          <a:p>
            <a:pPr algn="ctr">
              <a:defRPr/>
            </a:pPr>
            <a:r>
              <a:rPr lang="en-US" sz="3400" dirty="0" err="1">
                <a:solidFill>
                  <a:srgbClr val="0000FF"/>
                </a:solidFill>
                <a:latin typeface="Arial" charset="0"/>
                <a:cs typeface="Arial" charset="0"/>
              </a:rPr>
              <a:t>của</a:t>
            </a:r>
            <a:r>
              <a:rPr lang="en-US" sz="3400" dirty="0">
                <a:solidFill>
                  <a:srgbClr val="0000FF"/>
                </a:solidFill>
                <a:latin typeface="Arial" charset="0"/>
                <a:cs typeface="Arial" charset="0"/>
              </a:rPr>
              <a:t> </a:t>
            </a:r>
            <a:r>
              <a:rPr lang="en-US" sz="3400" dirty="0" err="1">
                <a:solidFill>
                  <a:srgbClr val="0000FF"/>
                </a:solidFill>
                <a:latin typeface="Arial" charset="0"/>
                <a:cs typeface="Arial" charset="0"/>
              </a:rPr>
              <a:t>hàng</a:t>
            </a:r>
            <a:r>
              <a:rPr lang="en-US" sz="3400" dirty="0">
                <a:solidFill>
                  <a:srgbClr val="0000FF"/>
                </a:solidFill>
                <a:latin typeface="Arial" charset="0"/>
                <a:cs typeface="Arial" charset="0"/>
              </a:rPr>
              <a:t> </a:t>
            </a:r>
            <a:r>
              <a:rPr lang="en-US" sz="3400" dirty="0" err="1">
                <a:solidFill>
                  <a:srgbClr val="0000FF"/>
                </a:solidFill>
                <a:latin typeface="Arial" charset="0"/>
                <a:cs typeface="Arial" charset="0"/>
              </a:rPr>
              <a:t>hóa</a:t>
            </a:r>
            <a:r>
              <a:rPr lang="en-US" sz="3400" dirty="0">
                <a:solidFill>
                  <a:srgbClr val="0000FF"/>
                </a:solidFill>
                <a:latin typeface="Arial" charset="0"/>
                <a:cs typeface="Arial" charset="0"/>
              </a:rPr>
              <a:t> </a:t>
            </a:r>
          </a:p>
        </p:txBody>
      </p:sp>
      <p:sp>
        <p:nvSpPr>
          <p:cNvPr id="76806" name="Rectangle 6"/>
          <p:cNvSpPr>
            <a:spLocks noChangeArrowheads="1"/>
          </p:cNvSpPr>
          <p:nvPr/>
        </p:nvSpPr>
        <p:spPr bwMode="auto">
          <a:xfrm>
            <a:off x="8591552" y="4743468"/>
            <a:ext cx="3600449" cy="1314469"/>
          </a:xfrm>
          <a:prstGeom prst="rect">
            <a:avLst/>
          </a:prstGeom>
          <a:solidFill>
            <a:schemeClr val="accent4">
              <a:lumMod val="40000"/>
              <a:lumOff val="60000"/>
            </a:schemeClr>
          </a:solidFill>
          <a:ln w="12700" cap="sq">
            <a:solidFill>
              <a:srgbClr val="FF3300"/>
            </a:solidFill>
            <a:miter lim="800000"/>
            <a:headEnd type="none" w="sm" len="sm"/>
            <a:tailEnd type="none" w="sm" len="sm"/>
          </a:ln>
          <a:scene3d>
            <a:camera prst="orthographicFront"/>
            <a:lightRig rig="threePt" dir="t"/>
          </a:scene3d>
          <a:sp3d>
            <a:bevelT prst="slope"/>
          </a:sp3d>
        </p:spPr>
        <p:txBody>
          <a:bodyPr wrap="none" anchor="ctr"/>
          <a:lstStyle/>
          <a:p>
            <a:pPr algn="ctr">
              <a:defRPr/>
            </a:pPr>
            <a:r>
              <a:rPr lang="en-US" sz="3400" dirty="0">
                <a:solidFill>
                  <a:srgbClr val="0000FF"/>
                </a:solidFill>
                <a:latin typeface="Arial" charset="0"/>
                <a:cs typeface="Arial" charset="0"/>
              </a:rPr>
              <a:t>GTCB</a:t>
            </a:r>
          </a:p>
          <a:p>
            <a:pPr algn="ctr">
              <a:defRPr/>
            </a:pPr>
            <a:r>
              <a:rPr lang="en-US" sz="3400" dirty="0" err="1">
                <a:solidFill>
                  <a:srgbClr val="0000FF"/>
                </a:solidFill>
                <a:latin typeface="Arial" charset="0"/>
                <a:cs typeface="Arial" charset="0"/>
              </a:rPr>
              <a:t>của</a:t>
            </a:r>
            <a:r>
              <a:rPr lang="en-US" sz="3400" dirty="0">
                <a:solidFill>
                  <a:srgbClr val="0000FF"/>
                </a:solidFill>
                <a:latin typeface="Arial" charset="0"/>
                <a:cs typeface="Arial" charset="0"/>
              </a:rPr>
              <a:t> </a:t>
            </a:r>
            <a:r>
              <a:rPr lang="en-US" sz="3400" dirty="0" err="1">
                <a:solidFill>
                  <a:srgbClr val="0000FF"/>
                </a:solidFill>
                <a:latin typeface="Arial" charset="0"/>
                <a:cs typeface="Arial" charset="0"/>
              </a:rPr>
              <a:t>hàng</a:t>
            </a:r>
            <a:r>
              <a:rPr lang="en-US" sz="3400" dirty="0">
                <a:solidFill>
                  <a:srgbClr val="0000FF"/>
                </a:solidFill>
                <a:latin typeface="Arial" charset="0"/>
                <a:cs typeface="Arial" charset="0"/>
              </a:rPr>
              <a:t> </a:t>
            </a:r>
            <a:r>
              <a:rPr lang="en-US" sz="3400" dirty="0" err="1">
                <a:solidFill>
                  <a:srgbClr val="0000FF"/>
                </a:solidFill>
                <a:latin typeface="Arial" charset="0"/>
                <a:cs typeface="Arial" charset="0"/>
              </a:rPr>
              <a:t>hóa</a:t>
            </a:r>
            <a:endParaRPr lang="en-US" sz="3400" dirty="0">
              <a:solidFill>
                <a:srgbClr val="0000FF"/>
              </a:solidFill>
              <a:latin typeface="Arial" charset="0"/>
              <a:cs typeface="Arial" charset="0"/>
            </a:endParaRPr>
          </a:p>
        </p:txBody>
      </p:sp>
      <p:sp>
        <p:nvSpPr>
          <p:cNvPr id="76807" name="Rectangle 7"/>
          <p:cNvSpPr>
            <a:spLocks noChangeArrowheads="1"/>
          </p:cNvSpPr>
          <p:nvPr/>
        </p:nvSpPr>
        <p:spPr bwMode="auto">
          <a:xfrm flipV="1">
            <a:off x="7994651" y="5145089"/>
            <a:ext cx="480483" cy="708025"/>
          </a:xfrm>
          <a:prstGeom prst="rect">
            <a:avLst/>
          </a:prstGeom>
          <a:noFill/>
          <a:ln w="12700" cap="sq">
            <a:noFill/>
            <a:miter lim="800000"/>
            <a:headEnd type="none" w="sm" len="sm"/>
            <a:tailEnd type="none" w="sm" len="sm"/>
          </a:ln>
        </p:spPr>
        <p:txBody>
          <a:bodyPr>
            <a:spAutoFit/>
          </a:bodyPr>
          <a:lstStyle/>
          <a:p>
            <a:r>
              <a:rPr lang="en-US" altLang="en-US" sz="4000">
                <a:latin typeface="Arial" pitchFamily="34" charset="0"/>
              </a:rPr>
              <a:t>-</a:t>
            </a:r>
          </a:p>
        </p:txBody>
      </p:sp>
      <p:sp>
        <p:nvSpPr>
          <p:cNvPr id="87049" name="Rectangle 8"/>
          <p:cNvSpPr>
            <a:spLocks noChangeArrowheads="1"/>
          </p:cNvSpPr>
          <p:nvPr/>
        </p:nvSpPr>
        <p:spPr bwMode="auto">
          <a:xfrm>
            <a:off x="302684" y="1092200"/>
            <a:ext cx="11537949" cy="2336800"/>
          </a:xfrm>
          <a:prstGeom prst="rect">
            <a:avLst/>
          </a:prstGeom>
          <a:blipFill dpi="0" rotWithShape="1">
            <a:blip r:embed="rId2"/>
            <a:srcRect/>
            <a:tile tx="0" ty="0" sx="100000" sy="100000" flip="none" algn="tl"/>
          </a:blipFill>
          <a:ln w="12700" cap="sq" algn="ctr">
            <a:solidFill>
              <a:schemeClr val="tx1"/>
            </a:solidFill>
            <a:round/>
            <a:headEnd type="none" w="sm" len="sm"/>
            <a:tailEnd type="none" w="sm" len="sm"/>
          </a:ln>
          <a:scene3d>
            <a:camera prst="orthographicFront"/>
            <a:lightRig rig="threePt" dir="t"/>
          </a:scene3d>
          <a:sp3d>
            <a:bevelT prst="slope"/>
          </a:sp3d>
        </p:spPr>
        <p:txBody>
          <a:bodyPr/>
          <a:lstStyle/>
          <a:p>
            <a:pPr algn="just">
              <a:lnSpc>
                <a:spcPct val="95000"/>
              </a:lnSpc>
              <a:buFont typeface="Wingdings" pitchFamily="2" charset="2"/>
              <a:buNone/>
              <a:defRPr/>
            </a:pPr>
            <a:r>
              <a:rPr lang="en-US" sz="3800" b="1" i="1" dirty="0">
                <a:solidFill>
                  <a:srgbClr val="0000FF"/>
                </a:solidFill>
                <a:cs typeface="Arial" charset="0"/>
              </a:rPr>
              <a:t>+ </a:t>
            </a:r>
            <a:r>
              <a:rPr lang="en-US" sz="3800" b="1" i="1" dirty="0" err="1">
                <a:solidFill>
                  <a:srgbClr val="0000FF"/>
                </a:solidFill>
                <a:cs typeface="Arial" charset="0"/>
              </a:rPr>
              <a:t>Là</a:t>
            </a:r>
            <a:r>
              <a:rPr lang="en-US" sz="3800" b="1" i="1" dirty="0">
                <a:solidFill>
                  <a:srgbClr val="0000FF"/>
                </a:solidFill>
                <a:cs typeface="Arial" charset="0"/>
              </a:rPr>
              <a:t>: </a:t>
            </a:r>
            <a:r>
              <a:rPr lang="en-US" sz="3800" b="1" i="1" dirty="0" err="1">
                <a:solidFill>
                  <a:srgbClr val="0000FF"/>
                </a:solidFill>
                <a:cs typeface="Arial" charset="0"/>
              </a:rPr>
              <a:t>phần</a:t>
            </a:r>
            <a:r>
              <a:rPr lang="en-US" sz="3800" b="1" i="1" dirty="0">
                <a:solidFill>
                  <a:srgbClr val="0000FF"/>
                </a:solidFill>
                <a:cs typeface="Arial" charset="0"/>
              </a:rPr>
              <a:t> </a:t>
            </a:r>
            <a:r>
              <a:rPr lang="en-US" sz="3800" b="1" i="1" dirty="0" err="1">
                <a:solidFill>
                  <a:srgbClr val="0000FF"/>
                </a:solidFill>
                <a:cs typeface="Arial" charset="0"/>
              </a:rPr>
              <a:t>giá</a:t>
            </a:r>
            <a:r>
              <a:rPr lang="en-US" sz="3800" b="1" i="1" dirty="0">
                <a:solidFill>
                  <a:srgbClr val="0000FF"/>
                </a:solidFill>
                <a:cs typeface="Arial" charset="0"/>
              </a:rPr>
              <a:t> </a:t>
            </a:r>
            <a:r>
              <a:rPr lang="en-US" sz="3800" b="1" i="1" dirty="0" err="1">
                <a:solidFill>
                  <a:srgbClr val="0000FF"/>
                </a:solidFill>
                <a:cs typeface="Arial" charset="0"/>
              </a:rPr>
              <a:t>trị</a:t>
            </a:r>
            <a:r>
              <a:rPr lang="en-US" sz="3800" b="1" i="1" dirty="0">
                <a:solidFill>
                  <a:srgbClr val="0000FF"/>
                </a:solidFill>
                <a:cs typeface="Arial" charset="0"/>
              </a:rPr>
              <a:t> </a:t>
            </a:r>
            <a:r>
              <a:rPr lang="en-US" sz="3800" b="1" i="1" dirty="0" err="1">
                <a:solidFill>
                  <a:srgbClr val="0000FF"/>
                </a:solidFill>
                <a:cs typeface="Arial" charset="0"/>
              </a:rPr>
              <a:t>thặng</a:t>
            </a:r>
            <a:r>
              <a:rPr lang="en-US" sz="3800" b="1" i="1" dirty="0">
                <a:solidFill>
                  <a:srgbClr val="0000FF"/>
                </a:solidFill>
                <a:cs typeface="Arial" charset="0"/>
              </a:rPr>
              <a:t> </a:t>
            </a:r>
            <a:r>
              <a:rPr lang="en-US" sz="3800" b="1" i="1" dirty="0" err="1">
                <a:solidFill>
                  <a:srgbClr val="0000FF"/>
                </a:solidFill>
                <a:cs typeface="Arial" charset="0"/>
              </a:rPr>
              <a:t>dư</a:t>
            </a:r>
            <a:r>
              <a:rPr lang="en-US" sz="3800" b="1" i="1" dirty="0">
                <a:solidFill>
                  <a:srgbClr val="0000FF"/>
                </a:solidFill>
                <a:cs typeface="Arial" charset="0"/>
              </a:rPr>
              <a:t> </a:t>
            </a:r>
            <a:r>
              <a:rPr lang="en-US" sz="3800" b="1" i="1" dirty="0" err="1">
                <a:solidFill>
                  <a:srgbClr val="0000FF"/>
                </a:solidFill>
                <a:cs typeface="Arial" charset="0"/>
              </a:rPr>
              <a:t>thu</a:t>
            </a:r>
            <a:r>
              <a:rPr lang="en-US" sz="3800" b="1" i="1" dirty="0">
                <a:solidFill>
                  <a:srgbClr val="0000FF"/>
                </a:solidFill>
                <a:cs typeface="Arial" charset="0"/>
              </a:rPr>
              <a:t> </a:t>
            </a:r>
            <a:r>
              <a:rPr lang="en-US" sz="3800" b="1" i="1" dirty="0" err="1">
                <a:solidFill>
                  <a:srgbClr val="0000FF"/>
                </a:solidFill>
                <a:cs typeface="Arial" charset="0"/>
              </a:rPr>
              <a:t>được</a:t>
            </a:r>
            <a:r>
              <a:rPr lang="en-US" sz="3800" b="1" i="1" dirty="0">
                <a:solidFill>
                  <a:srgbClr val="0000FF"/>
                </a:solidFill>
                <a:cs typeface="Arial" charset="0"/>
              </a:rPr>
              <a:t> do </a:t>
            </a:r>
            <a:r>
              <a:rPr lang="en-US" sz="3800" b="1" i="1" dirty="0" err="1">
                <a:solidFill>
                  <a:srgbClr val="C00000"/>
                </a:solidFill>
                <a:cs typeface="Arial" charset="0"/>
              </a:rPr>
              <a:t>áp</a:t>
            </a:r>
            <a:r>
              <a:rPr lang="en-US" sz="3800" b="1" i="1" dirty="0">
                <a:solidFill>
                  <a:srgbClr val="C00000"/>
                </a:solidFill>
                <a:cs typeface="Arial" charset="0"/>
              </a:rPr>
              <a:t> </a:t>
            </a:r>
            <a:r>
              <a:rPr lang="en-US" sz="3800" b="1" i="1" dirty="0" err="1">
                <a:solidFill>
                  <a:srgbClr val="C00000"/>
                </a:solidFill>
                <a:cs typeface="Arial" charset="0"/>
              </a:rPr>
              <a:t>dụng</a:t>
            </a:r>
            <a:r>
              <a:rPr lang="en-US" sz="3800" b="1" i="1" dirty="0">
                <a:solidFill>
                  <a:srgbClr val="C00000"/>
                </a:solidFill>
                <a:cs typeface="Arial" charset="0"/>
              </a:rPr>
              <a:t> </a:t>
            </a:r>
            <a:r>
              <a:rPr lang="en-US" sz="3800" b="1" i="1" dirty="0" err="1">
                <a:solidFill>
                  <a:srgbClr val="C00000"/>
                </a:solidFill>
                <a:cs typeface="Arial" charset="0"/>
              </a:rPr>
              <a:t>công</a:t>
            </a:r>
            <a:r>
              <a:rPr lang="en-US" sz="3800" b="1" i="1" dirty="0">
                <a:solidFill>
                  <a:srgbClr val="C00000"/>
                </a:solidFill>
                <a:cs typeface="Arial" charset="0"/>
              </a:rPr>
              <a:t> </a:t>
            </a:r>
            <a:r>
              <a:rPr lang="en-US" sz="3800" b="1" i="1" dirty="0" err="1">
                <a:solidFill>
                  <a:srgbClr val="C00000"/>
                </a:solidFill>
                <a:cs typeface="Arial" charset="0"/>
              </a:rPr>
              <a:t>nghệ</a:t>
            </a:r>
            <a:r>
              <a:rPr lang="en-US" sz="3800" b="1" i="1" dirty="0">
                <a:solidFill>
                  <a:srgbClr val="C00000"/>
                </a:solidFill>
                <a:cs typeface="Arial" charset="0"/>
              </a:rPr>
              <a:t> </a:t>
            </a:r>
            <a:r>
              <a:rPr lang="en-US" sz="3800" b="1" i="1" dirty="0" err="1">
                <a:solidFill>
                  <a:srgbClr val="C00000"/>
                </a:solidFill>
                <a:cs typeface="Arial" charset="0"/>
              </a:rPr>
              <a:t>mới</a:t>
            </a:r>
            <a:r>
              <a:rPr lang="en-US" sz="3800" b="1" i="1" dirty="0">
                <a:solidFill>
                  <a:srgbClr val="C00000"/>
                </a:solidFill>
                <a:cs typeface="Arial" charset="0"/>
              </a:rPr>
              <a:t> </a:t>
            </a:r>
            <a:r>
              <a:rPr lang="en-US" sz="3800" b="1" i="1" dirty="0" err="1">
                <a:solidFill>
                  <a:srgbClr val="0000FF"/>
                </a:solidFill>
                <a:cs typeface="Arial" charset="0"/>
              </a:rPr>
              <a:t>làm</a:t>
            </a:r>
            <a:r>
              <a:rPr lang="en-US" sz="3800" b="1" i="1" dirty="0">
                <a:solidFill>
                  <a:srgbClr val="0000FF"/>
                </a:solidFill>
                <a:cs typeface="Arial" charset="0"/>
              </a:rPr>
              <a:t> </a:t>
            </a:r>
            <a:r>
              <a:rPr lang="en-US" sz="3800" b="1" i="1" dirty="0" err="1">
                <a:solidFill>
                  <a:srgbClr val="0000FF"/>
                </a:solidFill>
                <a:cs typeface="Arial" charset="0"/>
              </a:rPr>
              <a:t>cho</a:t>
            </a:r>
            <a:r>
              <a:rPr lang="en-US" sz="3800" b="1" i="1" dirty="0">
                <a:solidFill>
                  <a:srgbClr val="0000FF"/>
                </a:solidFill>
                <a:cs typeface="Arial" charset="0"/>
              </a:rPr>
              <a:t> </a:t>
            </a:r>
            <a:r>
              <a:rPr lang="en-US" sz="3800" b="1" i="1" dirty="0" err="1">
                <a:solidFill>
                  <a:srgbClr val="C00000"/>
                </a:solidFill>
                <a:cs typeface="Arial" charset="0"/>
              </a:rPr>
              <a:t>giá</a:t>
            </a:r>
            <a:r>
              <a:rPr lang="en-US" sz="3800" b="1" i="1" dirty="0">
                <a:solidFill>
                  <a:srgbClr val="C00000"/>
                </a:solidFill>
                <a:cs typeface="Arial" charset="0"/>
              </a:rPr>
              <a:t> </a:t>
            </a:r>
            <a:r>
              <a:rPr lang="en-US" sz="3800" b="1" i="1" dirty="0" err="1">
                <a:solidFill>
                  <a:srgbClr val="C00000"/>
                </a:solidFill>
                <a:cs typeface="Arial" charset="0"/>
              </a:rPr>
              <a:t>trị</a:t>
            </a:r>
            <a:r>
              <a:rPr lang="en-US" sz="3800" b="1" i="1" dirty="0">
                <a:solidFill>
                  <a:srgbClr val="C00000"/>
                </a:solidFill>
                <a:cs typeface="Arial" charset="0"/>
              </a:rPr>
              <a:t> </a:t>
            </a:r>
            <a:r>
              <a:rPr lang="en-US" sz="3800" b="1" i="1" dirty="0" err="1">
                <a:solidFill>
                  <a:srgbClr val="C00000"/>
                </a:solidFill>
                <a:cs typeface="Arial" charset="0"/>
              </a:rPr>
              <a:t>cá</a:t>
            </a:r>
            <a:r>
              <a:rPr lang="en-US" sz="3800" b="1" i="1" dirty="0">
                <a:solidFill>
                  <a:srgbClr val="C00000"/>
                </a:solidFill>
                <a:cs typeface="Arial" charset="0"/>
              </a:rPr>
              <a:t> </a:t>
            </a:r>
            <a:r>
              <a:rPr lang="en-US" sz="3800" b="1" i="1" dirty="0" err="1">
                <a:solidFill>
                  <a:srgbClr val="C00000"/>
                </a:solidFill>
                <a:cs typeface="Arial" charset="0"/>
              </a:rPr>
              <a:t>biệt</a:t>
            </a:r>
            <a:r>
              <a:rPr lang="en-US" sz="3800" b="1" i="1" dirty="0">
                <a:solidFill>
                  <a:srgbClr val="C00000"/>
                </a:solidFill>
                <a:cs typeface="Arial" charset="0"/>
              </a:rPr>
              <a:t> </a:t>
            </a:r>
            <a:r>
              <a:rPr lang="en-US" sz="3800" b="1" i="1" dirty="0" err="1">
                <a:solidFill>
                  <a:srgbClr val="0000FF"/>
                </a:solidFill>
                <a:cs typeface="Arial" charset="0"/>
              </a:rPr>
              <a:t>của</a:t>
            </a:r>
            <a:r>
              <a:rPr lang="en-US" sz="3800" b="1" i="1" dirty="0">
                <a:solidFill>
                  <a:srgbClr val="0000FF"/>
                </a:solidFill>
                <a:cs typeface="Arial" charset="0"/>
              </a:rPr>
              <a:t> </a:t>
            </a:r>
            <a:r>
              <a:rPr lang="en-US" sz="3800" b="1" i="1" dirty="0" err="1">
                <a:solidFill>
                  <a:srgbClr val="0000FF"/>
                </a:solidFill>
                <a:cs typeface="Arial" charset="0"/>
              </a:rPr>
              <a:t>hàng</a:t>
            </a:r>
            <a:r>
              <a:rPr lang="en-US" sz="3800" b="1" i="1" dirty="0">
                <a:solidFill>
                  <a:srgbClr val="0000FF"/>
                </a:solidFill>
                <a:cs typeface="Arial" charset="0"/>
              </a:rPr>
              <a:t> </a:t>
            </a:r>
            <a:r>
              <a:rPr lang="en-US" sz="3800" b="1" i="1" dirty="0" err="1">
                <a:solidFill>
                  <a:srgbClr val="0000FF"/>
                </a:solidFill>
                <a:cs typeface="Arial" charset="0"/>
              </a:rPr>
              <a:t>hóa</a:t>
            </a:r>
            <a:r>
              <a:rPr lang="en-US" sz="3800" b="1" i="1" dirty="0">
                <a:solidFill>
                  <a:srgbClr val="0000FF"/>
                </a:solidFill>
                <a:cs typeface="Arial" charset="0"/>
              </a:rPr>
              <a:t> </a:t>
            </a:r>
            <a:r>
              <a:rPr lang="en-US" sz="3800" b="1" i="1" dirty="0" err="1">
                <a:solidFill>
                  <a:srgbClr val="002060"/>
                </a:solidFill>
                <a:cs typeface="Arial" charset="0"/>
              </a:rPr>
              <a:t>thấp</a:t>
            </a:r>
            <a:r>
              <a:rPr lang="en-US" sz="3800" b="1" i="1" dirty="0">
                <a:solidFill>
                  <a:srgbClr val="0000FF"/>
                </a:solidFill>
                <a:cs typeface="Arial" charset="0"/>
              </a:rPr>
              <a:t> </a:t>
            </a:r>
            <a:r>
              <a:rPr lang="en-US" sz="3800" b="1" i="1" dirty="0" err="1">
                <a:solidFill>
                  <a:srgbClr val="0000FF"/>
                </a:solidFill>
                <a:cs typeface="Arial" charset="0"/>
              </a:rPr>
              <a:t>hơn</a:t>
            </a:r>
            <a:r>
              <a:rPr lang="en-US" sz="3800" b="1" i="1" dirty="0">
                <a:solidFill>
                  <a:srgbClr val="0000FF"/>
                </a:solidFill>
                <a:cs typeface="Arial" charset="0"/>
              </a:rPr>
              <a:t> </a:t>
            </a:r>
            <a:r>
              <a:rPr lang="en-US" sz="3800" b="1" i="1" dirty="0" err="1">
                <a:solidFill>
                  <a:srgbClr val="C00000"/>
                </a:solidFill>
                <a:cs typeface="Arial" charset="0"/>
              </a:rPr>
              <a:t>giá</a:t>
            </a:r>
            <a:r>
              <a:rPr lang="en-US" sz="3800" b="1" i="1" dirty="0">
                <a:solidFill>
                  <a:srgbClr val="C00000"/>
                </a:solidFill>
                <a:cs typeface="Arial" charset="0"/>
              </a:rPr>
              <a:t> </a:t>
            </a:r>
            <a:r>
              <a:rPr lang="en-US" sz="3800" b="1" i="1" dirty="0" err="1">
                <a:solidFill>
                  <a:srgbClr val="C00000"/>
                </a:solidFill>
                <a:cs typeface="Arial" charset="0"/>
              </a:rPr>
              <a:t>trị</a:t>
            </a:r>
            <a:r>
              <a:rPr lang="en-US" sz="3800" b="1" i="1" dirty="0">
                <a:solidFill>
                  <a:srgbClr val="C00000"/>
                </a:solidFill>
                <a:cs typeface="Arial" charset="0"/>
              </a:rPr>
              <a:t> </a:t>
            </a:r>
            <a:r>
              <a:rPr lang="en-US" sz="3800" b="1" i="1" dirty="0" err="1">
                <a:solidFill>
                  <a:srgbClr val="C00000"/>
                </a:solidFill>
                <a:cs typeface="Arial" charset="0"/>
              </a:rPr>
              <a:t>thị</a:t>
            </a:r>
            <a:r>
              <a:rPr lang="en-US" sz="3800" b="1" i="1" dirty="0">
                <a:solidFill>
                  <a:srgbClr val="C00000"/>
                </a:solidFill>
                <a:cs typeface="Arial" charset="0"/>
              </a:rPr>
              <a:t> </a:t>
            </a:r>
            <a:r>
              <a:rPr lang="en-US" sz="3800" b="1" i="1" dirty="0" err="1">
                <a:solidFill>
                  <a:srgbClr val="C00000"/>
                </a:solidFill>
                <a:cs typeface="Arial" charset="0"/>
              </a:rPr>
              <a:t>trường</a:t>
            </a:r>
            <a:r>
              <a:rPr lang="en-US" sz="3800" b="1" i="1" dirty="0">
                <a:solidFill>
                  <a:srgbClr val="C00000"/>
                </a:solidFill>
                <a:cs typeface="Arial" charset="0"/>
              </a:rPr>
              <a:t> </a:t>
            </a:r>
            <a:r>
              <a:rPr lang="en-US" sz="3800" b="1" i="1" dirty="0" err="1">
                <a:solidFill>
                  <a:srgbClr val="0000FF"/>
                </a:solidFill>
                <a:cs typeface="Arial" charset="0"/>
              </a:rPr>
              <a:t>của</a:t>
            </a:r>
            <a:r>
              <a:rPr lang="en-US" sz="3800" b="1" i="1" dirty="0">
                <a:solidFill>
                  <a:srgbClr val="0000FF"/>
                </a:solidFill>
                <a:cs typeface="Arial" charset="0"/>
              </a:rPr>
              <a:t> </a:t>
            </a:r>
            <a:r>
              <a:rPr lang="en-US" sz="3800" b="1" i="1" dirty="0" err="1">
                <a:solidFill>
                  <a:srgbClr val="0000FF"/>
                </a:solidFill>
                <a:cs typeface="Arial" charset="0"/>
              </a:rPr>
              <a:t>nó</a:t>
            </a:r>
            <a:endParaRPr lang="en-US" sz="3800" b="1" i="1" dirty="0">
              <a:solidFill>
                <a:srgbClr val="0000FF"/>
              </a:solidFill>
              <a:cs typeface="Arial" charset="0"/>
            </a:endParaRPr>
          </a:p>
        </p:txBody>
      </p:sp>
      <p:sp>
        <p:nvSpPr>
          <p:cNvPr id="10" name="Rectangle 3"/>
          <p:cNvSpPr txBox="1">
            <a:spLocks noChangeArrowheads="1"/>
          </p:cNvSpPr>
          <p:nvPr/>
        </p:nvSpPr>
        <p:spPr bwMode="auto">
          <a:xfrm>
            <a:off x="3515784" y="4816475"/>
            <a:ext cx="762000" cy="952500"/>
          </a:xfrm>
          <a:prstGeom prst="rect">
            <a:avLst/>
          </a:prstGeom>
          <a:noFill/>
          <a:ln w="9525">
            <a:noFill/>
            <a:miter lim="800000"/>
            <a:headEnd/>
            <a:tailEnd/>
          </a:ln>
        </p:spPr>
        <p:txBody>
          <a:bodyPr lIns="0" rIns="0" bIns="0" anchor="b"/>
          <a:lstStyle/>
          <a:p>
            <a:pPr>
              <a:defRPr/>
            </a:pPr>
            <a:r>
              <a:rPr lang="en-US" sz="5000" dirty="0">
                <a:solidFill>
                  <a:schemeClr val="tx2"/>
                </a:solidFill>
                <a:latin typeface="+mj-lt"/>
                <a:ea typeface="+mj-ea"/>
                <a:cs typeface="+mj-cs"/>
              </a:rPr>
              <a:t>=</a:t>
            </a:r>
          </a:p>
        </p:txBody>
      </p:sp>
    </p:spTree>
    <p:extLst>
      <p:ext uri="{BB962C8B-B14F-4D97-AF65-F5344CB8AC3E}">
        <p14:creationId xmlns:p14="http://schemas.microsoft.com/office/powerpoint/2010/main" val="3480743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802">
                                            <p:bg/>
                                          </p:spTgt>
                                        </p:tgtEl>
                                        <p:attrNameLst>
                                          <p:attrName>style.visibility</p:attrName>
                                        </p:attrNameLst>
                                      </p:cBhvr>
                                      <p:to>
                                        <p:strVal val="visible"/>
                                      </p:to>
                                    </p:set>
                                    <p:animEffect transition="in" filter="fade">
                                      <p:cBhvr>
                                        <p:cTn id="7" dur="500"/>
                                        <p:tgtEl>
                                          <p:spTgt spid="7680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802">
                                            <p:txEl>
                                              <p:pRg st="0" end="0"/>
                                            </p:txEl>
                                          </p:spTgt>
                                        </p:tgtEl>
                                        <p:attrNameLst>
                                          <p:attrName>style.visibility</p:attrName>
                                        </p:attrNameLst>
                                      </p:cBhvr>
                                      <p:to>
                                        <p:strVal val="visible"/>
                                      </p:to>
                                    </p:set>
                                    <p:animEffect transition="in" filter="fade">
                                      <p:cBhvr>
                                        <p:cTn id="12" dur="500"/>
                                        <p:tgtEl>
                                          <p:spTgt spid="7680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7049"/>
                                        </p:tgtEl>
                                        <p:attrNameLst>
                                          <p:attrName>style.visibility</p:attrName>
                                        </p:attrNameLst>
                                      </p:cBhvr>
                                      <p:to>
                                        <p:strVal val="visible"/>
                                      </p:to>
                                    </p:set>
                                    <p:animEffect transition="in" filter="checkerboard(across)">
                                      <p:cBhvr>
                                        <p:cTn id="17" dur="500"/>
                                        <p:tgtEl>
                                          <p:spTgt spid="870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6802">
                                            <p:txEl>
                                              <p:pRg st="5" end="5"/>
                                            </p:txEl>
                                          </p:spTgt>
                                        </p:tgtEl>
                                        <p:attrNameLst>
                                          <p:attrName>style.visibility</p:attrName>
                                        </p:attrNameLst>
                                      </p:cBhvr>
                                      <p:to>
                                        <p:strVal val="visible"/>
                                      </p:to>
                                    </p:set>
                                    <p:animEffect transition="in" filter="fade">
                                      <p:cBhvr>
                                        <p:cTn id="22" dur="500"/>
                                        <p:tgtEl>
                                          <p:spTgt spid="76802">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ntr" presetSubtype="0" fill="hold" nodeType="clickEffect">
                                  <p:stCondLst>
                                    <p:cond delay="0"/>
                                  </p:stCondLst>
                                  <p:childTnLst>
                                    <p:set>
                                      <p:cBhvr>
                                        <p:cTn id="26" dur="1" fill="hold">
                                          <p:stCondLst>
                                            <p:cond delay="0"/>
                                          </p:stCondLst>
                                        </p:cTn>
                                        <p:tgtEl>
                                          <p:spTgt spid="76804"/>
                                        </p:tgtEl>
                                        <p:attrNameLst>
                                          <p:attrName>style.visibility</p:attrName>
                                        </p:attrNameLst>
                                      </p:cBhvr>
                                      <p:to>
                                        <p:strVal val="visible"/>
                                      </p:to>
                                    </p:set>
                                    <p:anim calcmode="lin" valueType="num">
                                      <p:cBhvr>
                                        <p:cTn id="27" dur="1000" fill="hold"/>
                                        <p:tgtEl>
                                          <p:spTgt spid="76804"/>
                                        </p:tgtEl>
                                        <p:attrNameLst>
                                          <p:attrName>ppt_w</p:attrName>
                                        </p:attrNameLst>
                                      </p:cBhvr>
                                      <p:tavLst>
                                        <p:tav tm="0">
                                          <p:val>
                                            <p:fltVal val="0"/>
                                          </p:val>
                                        </p:tav>
                                        <p:tav tm="100000">
                                          <p:val>
                                            <p:strVal val="#ppt_w"/>
                                          </p:val>
                                        </p:tav>
                                      </p:tavLst>
                                    </p:anim>
                                    <p:anim calcmode="lin" valueType="num">
                                      <p:cBhvr>
                                        <p:cTn id="28" dur="1000" fill="hold"/>
                                        <p:tgtEl>
                                          <p:spTgt spid="76804"/>
                                        </p:tgtEl>
                                        <p:attrNameLst>
                                          <p:attrName>ppt_h</p:attrName>
                                        </p:attrNameLst>
                                      </p:cBhvr>
                                      <p:tavLst>
                                        <p:tav tm="0">
                                          <p:val>
                                            <p:fltVal val="0"/>
                                          </p:val>
                                        </p:tav>
                                        <p:tav tm="100000">
                                          <p:val>
                                            <p:strVal val="#ppt_h"/>
                                          </p:val>
                                        </p:tav>
                                      </p:tavLst>
                                    </p:anim>
                                    <p:anim calcmode="lin" valueType="num">
                                      <p:cBhvr>
                                        <p:cTn id="29" dur="1000" fill="hold"/>
                                        <p:tgtEl>
                                          <p:spTgt spid="76804"/>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76804"/>
                                        </p:tgtEl>
                                        <p:attrNameLst>
                                          <p:attrName>ppt_y</p:attrName>
                                        </p:attrNameLst>
                                      </p:cBhvr>
                                      <p:tavLst>
                                        <p:tav tm="0" fmla="#ppt_y+(sin(-2*pi*(1-$))*-#ppt_x+cos(-2*pi*(1-$))*(1-#ppt_y))*(1-$)">
                                          <p:val>
                                            <p:fltVal val="0"/>
                                          </p:val>
                                        </p:tav>
                                        <p:tav tm="100000">
                                          <p:val>
                                            <p:fltVal val="1"/>
                                          </p:val>
                                        </p:tav>
                                      </p:tavLst>
                                    </p:anim>
                                  </p:childTnLst>
                                </p:cTn>
                              </p:par>
                            </p:childTnLst>
                          </p:cTn>
                        </p:par>
                        <p:par>
                          <p:cTn id="31" fill="hold" nodeType="afterGroup">
                            <p:stCondLst>
                              <p:cond delay="1000"/>
                            </p:stCondLst>
                            <p:childTnLst>
                              <p:par>
                                <p:cTn id="32" presetID="23" presetClass="entr" presetSubtype="52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 calcmode="lin" valueType="num">
                                      <p:cBhvr>
                                        <p:cTn id="36" dur="500" fill="hold"/>
                                        <p:tgtEl>
                                          <p:spTgt spid="10"/>
                                        </p:tgtEl>
                                        <p:attrNameLst>
                                          <p:attrName>ppt_x</p:attrName>
                                        </p:attrNameLst>
                                      </p:cBhvr>
                                      <p:tavLst>
                                        <p:tav tm="0">
                                          <p:val>
                                            <p:fltVal val="0.5"/>
                                          </p:val>
                                        </p:tav>
                                        <p:tav tm="100000">
                                          <p:val>
                                            <p:strVal val="#ppt_x"/>
                                          </p:val>
                                        </p:tav>
                                      </p:tavLst>
                                    </p:anim>
                                    <p:anim calcmode="lin" valueType="num">
                                      <p:cBhvr>
                                        <p:cTn id="37" dur="500" fill="hold"/>
                                        <p:tgtEl>
                                          <p:spTgt spid="10"/>
                                        </p:tgtEl>
                                        <p:attrNameLst>
                                          <p:attrName>ppt_y</p:attrName>
                                        </p:attrNameLst>
                                      </p:cBhvr>
                                      <p:tavLst>
                                        <p:tav tm="0">
                                          <p:val>
                                            <p:fltVal val="0.5"/>
                                          </p:val>
                                        </p:tav>
                                        <p:tav tm="100000">
                                          <p:val>
                                            <p:strVal val="#ppt_y"/>
                                          </p:val>
                                        </p:tav>
                                      </p:tavLst>
                                    </p:anim>
                                  </p:childTnLst>
                                </p:cTn>
                              </p:par>
                            </p:childTnLst>
                          </p:cTn>
                        </p:par>
                        <p:par>
                          <p:cTn id="38" fill="hold" nodeType="afterGroup">
                            <p:stCondLst>
                              <p:cond delay="1500"/>
                            </p:stCondLst>
                            <p:childTnLst>
                              <p:par>
                                <p:cTn id="39" presetID="41" presetClass="entr" presetSubtype="0" fill="hold" nodeType="afterEffect">
                                  <p:stCondLst>
                                    <p:cond delay="0"/>
                                  </p:stCondLst>
                                  <p:iterate type="lt">
                                    <p:tmPct val="10000"/>
                                  </p:iterate>
                                  <p:childTnLst>
                                    <p:set>
                                      <p:cBhvr>
                                        <p:cTn id="40" dur="1" fill="hold">
                                          <p:stCondLst>
                                            <p:cond delay="0"/>
                                          </p:stCondLst>
                                        </p:cTn>
                                        <p:tgtEl>
                                          <p:spTgt spid="76805"/>
                                        </p:tgtEl>
                                        <p:attrNameLst>
                                          <p:attrName>style.visibility</p:attrName>
                                        </p:attrNameLst>
                                      </p:cBhvr>
                                      <p:to>
                                        <p:strVal val="visible"/>
                                      </p:to>
                                    </p:set>
                                    <p:anim calcmode="lin" valueType="num">
                                      <p:cBhvr>
                                        <p:cTn id="41" dur="500" fill="hold"/>
                                        <p:tgtEl>
                                          <p:spTgt spid="76805"/>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76805"/>
                                        </p:tgtEl>
                                        <p:attrNameLst>
                                          <p:attrName>ppt_y</p:attrName>
                                        </p:attrNameLst>
                                      </p:cBhvr>
                                      <p:tavLst>
                                        <p:tav tm="0">
                                          <p:val>
                                            <p:strVal val="#ppt_y"/>
                                          </p:val>
                                        </p:tav>
                                        <p:tav tm="100000">
                                          <p:val>
                                            <p:strVal val="#ppt_y"/>
                                          </p:val>
                                        </p:tav>
                                      </p:tavLst>
                                    </p:anim>
                                    <p:anim calcmode="lin" valueType="num">
                                      <p:cBhvr>
                                        <p:cTn id="43" dur="500" fill="hold"/>
                                        <p:tgtEl>
                                          <p:spTgt spid="76805"/>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7680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76805"/>
                                        </p:tgtEl>
                                      </p:cBhvr>
                                    </p:animEffect>
                                  </p:childTnLst>
                                </p:cTn>
                              </p:par>
                            </p:childTnLst>
                          </p:cTn>
                        </p:par>
                        <p:par>
                          <p:cTn id="46" fill="hold" nodeType="afterGroup">
                            <p:stCondLst>
                              <p:cond delay="2650"/>
                            </p:stCondLst>
                            <p:childTnLst>
                              <p:par>
                                <p:cTn id="47" presetID="23" presetClass="entr" presetSubtype="36" fill="hold" grpId="0" nodeType="afterEffect">
                                  <p:stCondLst>
                                    <p:cond delay="0"/>
                                  </p:stCondLst>
                                  <p:childTnLst>
                                    <p:set>
                                      <p:cBhvr>
                                        <p:cTn id="48" dur="1" fill="hold">
                                          <p:stCondLst>
                                            <p:cond delay="0"/>
                                          </p:stCondLst>
                                        </p:cTn>
                                        <p:tgtEl>
                                          <p:spTgt spid="76807"/>
                                        </p:tgtEl>
                                        <p:attrNameLst>
                                          <p:attrName>style.visibility</p:attrName>
                                        </p:attrNameLst>
                                      </p:cBhvr>
                                      <p:to>
                                        <p:strVal val="visible"/>
                                      </p:to>
                                    </p:set>
                                    <p:anim calcmode="lin" valueType="num">
                                      <p:cBhvr>
                                        <p:cTn id="49" dur="1000" fill="hold"/>
                                        <p:tgtEl>
                                          <p:spTgt spid="76807"/>
                                        </p:tgtEl>
                                        <p:attrNameLst>
                                          <p:attrName>ppt_w</p:attrName>
                                        </p:attrNameLst>
                                      </p:cBhvr>
                                      <p:tavLst>
                                        <p:tav tm="0">
                                          <p:val>
                                            <p:strVal val="(6*min(max(#ppt_w*#ppt_h,.3),1)-7.4)/-.7*#ppt_w"/>
                                          </p:val>
                                        </p:tav>
                                        <p:tav tm="100000">
                                          <p:val>
                                            <p:strVal val="#ppt_w"/>
                                          </p:val>
                                        </p:tav>
                                      </p:tavLst>
                                    </p:anim>
                                    <p:anim calcmode="lin" valueType="num">
                                      <p:cBhvr>
                                        <p:cTn id="50" dur="1000" fill="hold"/>
                                        <p:tgtEl>
                                          <p:spTgt spid="76807"/>
                                        </p:tgtEl>
                                        <p:attrNameLst>
                                          <p:attrName>ppt_h</p:attrName>
                                        </p:attrNameLst>
                                      </p:cBhvr>
                                      <p:tavLst>
                                        <p:tav tm="0">
                                          <p:val>
                                            <p:strVal val="(6*min(max(#ppt_w*#ppt_h,.3),1)-7.4)/-.7*#ppt_h"/>
                                          </p:val>
                                        </p:tav>
                                        <p:tav tm="100000">
                                          <p:val>
                                            <p:strVal val="#ppt_h"/>
                                          </p:val>
                                        </p:tav>
                                      </p:tavLst>
                                    </p:anim>
                                    <p:anim calcmode="lin" valueType="num">
                                      <p:cBhvr>
                                        <p:cTn id="51" dur="1000" fill="hold"/>
                                        <p:tgtEl>
                                          <p:spTgt spid="76807"/>
                                        </p:tgtEl>
                                        <p:attrNameLst>
                                          <p:attrName>ppt_x</p:attrName>
                                        </p:attrNameLst>
                                      </p:cBhvr>
                                      <p:tavLst>
                                        <p:tav tm="0">
                                          <p:val>
                                            <p:fltVal val="0.5"/>
                                          </p:val>
                                        </p:tav>
                                        <p:tav tm="100000">
                                          <p:val>
                                            <p:strVal val="#ppt_x"/>
                                          </p:val>
                                        </p:tav>
                                      </p:tavLst>
                                    </p:anim>
                                    <p:anim calcmode="lin" valueType="num">
                                      <p:cBhvr>
                                        <p:cTn id="52" dur="1000" fill="hold"/>
                                        <p:tgtEl>
                                          <p:spTgt spid="76807"/>
                                        </p:tgtEl>
                                        <p:attrNameLst>
                                          <p:attrName>ppt_y</p:attrName>
                                        </p:attrNameLst>
                                      </p:cBhvr>
                                      <p:tavLst>
                                        <p:tav tm="0">
                                          <p:val>
                                            <p:strVal val="1+(6*min(max(#ppt_w*#ppt_h,.3),1)-7.4)/-.7*#ppt_h/2"/>
                                          </p:val>
                                        </p:tav>
                                        <p:tav tm="100000">
                                          <p:val>
                                            <p:strVal val="#ppt_y"/>
                                          </p:val>
                                        </p:tav>
                                      </p:tavLst>
                                    </p:anim>
                                  </p:childTnLst>
                                </p:cTn>
                              </p:par>
                            </p:childTnLst>
                          </p:cTn>
                        </p:par>
                        <p:par>
                          <p:cTn id="53" fill="hold" nodeType="afterGroup">
                            <p:stCondLst>
                              <p:cond delay="3650"/>
                            </p:stCondLst>
                            <p:childTnLst>
                              <p:par>
                                <p:cTn id="54" presetID="41" presetClass="entr" presetSubtype="0" fill="hold" nodeType="afterEffect">
                                  <p:stCondLst>
                                    <p:cond delay="0"/>
                                  </p:stCondLst>
                                  <p:iterate type="lt">
                                    <p:tmPct val="10000"/>
                                  </p:iterate>
                                  <p:childTnLst>
                                    <p:set>
                                      <p:cBhvr>
                                        <p:cTn id="55" dur="1" fill="hold">
                                          <p:stCondLst>
                                            <p:cond delay="0"/>
                                          </p:stCondLst>
                                        </p:cTn>
                                        <p:tgtEl>
                                          <p:spTgt spid="76806"/>
                                        </p:tgtEl>
                                        <p:attrNameLst>
                                          <p:attrName>style.visibility</p:attrName>
                                        </p:attrNameLst>
                                      </p:cBhvr>
                                      <p:to>
                                        <p:strVal val="visible"/>
                                      </p:to>
                                    </p:set>
                                    <p:anim calcmode="lin" valueType="num">
                                      <p:cBhvr>
                                        <p:cTn id="56" dur="500" fill="hold"/>
                                        <p:tgtEl>
                                          <p:spTgt spid="76806"/>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76806"/>
                                        </p:tgtEl>
                                        <p:attrNameLst>
                                          <p:attrName>ppt_y</p:attrName>
                                        </p:attrNameLst>
                                      </p:cBhvr>
                                      <p:tavLst>
                                        <p:tav tm="0">
                                          <p:val>
                                            <p:strVal val="#ppt_y"/>
                                          </p:val>
                                        </p:tav>
                                        <p:tav tm="100000">
                                          <p:val>
                                            <p:strVal val="#ppt_y"/>
                                          </p:val>
                                        </p:tav>
                                      </p:tavLst>
                                    </p:anim>
                                    <p:anim calcmode="lin" valueType="num">
                                      <p:cBhvr>
                                        <p:cTn id="58" dur="500" fill="hold"/>
                                        <p:tgtEl>
                                          <p:spTgt spid="76806"/>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76806"/>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7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animBg="1"/>
      <p:bldP spid="76807"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3510C765-1BC6-4A2B-A1B3-C8123449F18D}" type="slidenum">
              <a:rPr lang="en-US">
                <a:latin typeface="+mn-lt"/>
              </a:rPr>
              <a:pPr>
                <a:defRPr/>
              </a:pPr>
              <a:t>42</a:t>
            </a:fld>
            <a:endParaRPr lang="en-US">
              <a:latin typeface="+mn-lt"/>
            </a:endParaRPr>
          </a:p>
        </p:txBody>
      </p:sp>
      <p:sp>
        <p:nvSpPr>
          <p:cNvPr id="77826" name="Rectangle 2"/>
          <p:cNvSpPr>
            <a:spLocks noGrp="1" noChangeArrowheads="1"/>
          </p:cNvSpPr>
          <p:nvPr>
            <p:ph type="body" idx="4294967295"/>
          </p:nvPr>
        </p:nvSpPr>
        <p:spPr>
          <a:xfrm>
            <a:off x="0" y="0"/>
            <a:ext cx="12192000" cy="6858000"/>
          </a:xfrm>
          <a:solidFill>
            <a:schemeClr val="bg1"/>
          </a:solidFill>
          <a:ln>
            <a:solidFill>
              <a:srgbClr val="FF3300"/>
            </a:solidFill>
          </a:ln>
        </p:spPr>
        <p:txBody>
          <a:bodyPr/>
          <a:lstStyle/>
          <a:p>
            <a:pPr eaLnBrk="1" hangingPunct="1">
              <a:lnSpc>
                <a:spcPct val="95000"/>
              </a:lnSpc>
              <a:buFont typeface="Wingdings" pitchFamily="2" charset="2"/>
              <a:buNone/>
            </a:pPr>
            <a:r>
              <a:rPr lang="en-US" altLang="en-US" sz="4100" dirty="0">
                <a:solidFill>
                  <a:srgbClr val="0000FF"/>
                </a:solidFill>
                <a:cs typeface="Times New Roman" pitchFamily="18" charset="0"/>
              </a:rPr>
              <a:t>- </a:t>
            </a:r>
            <a:r>
              <a:rPr lang="en-US" altLang="en-US" sz="3800" b="1" dirty="0">
                <a:solidFill>
                  <a:srgbClr val="0000FF"/>
                </a:solidFill>
                <a:cs typeface="Times New Roman" pitchFamily="18" charset="0"/>
              </a:rPr>
              <a:t>So sánh  giá trị thặng dư siêu ngạch và giá trị thặng dư tương  đối</a:t>
            </a:r>
          </a:p>
          <a:p>
            <a:pPr eaLnBrk="1" hangingPunct="1">
              <a:lnSpc>
                <a:spcPct val="95000"/>
              </a:lnSpc>
              <a:buFont typeface="Wingdings" pitchFamily="2" charset="2"/>
              <a:buNone/>
            </a:pPr>
            <a:r>
              <a:rPr lang="en-US" altLang="en-US" sz="3100" dirty="0">
                <a:cs typeface="Times New Roman" pitchFamily="18" charset="0"/>
              </a:rPr>
              <a:t>     </a:t>
            </a:r>
            <a:r>
              <a:rPr lang="en-US" altLang="en-US" sz="3600" b="1" u="sng" dirty="0">
                <a:solidFill>
                  <a:srgbClr val="FF0000"/>
                </a:solidFill>
                <a:cs typeface="Times New Roman" pitchFamily="18" charset="0"/>
              </a:rPr>
              <a:t>GTTD tương đối</a:t>
            </a:r>
            <a:r>
              <a:rPr lang="en-US" altLang="en-US" sz="3600" b="1" dirty="0">
                <a:solidFill>
                  <a:srgbClr val="FF0000"/>
                </a:solidFill>
                <a:cs typeface="Times New Roman" pitchFamily="18" charset="0"/>
              </a:rPr>
              <a:t>           </a:t>
            </a:r>
            <a:r>
              <a:rPr lang="en-US" altLang="en-US" sz="3600" b="1" u="sng" dirty="0">
                <a:solidFill>
                  <a:srgbClr val="FF0000"/>
                </a:solidFill>
                <a:cs typeface="Times New Roman" pitchFamily="18" charset="0"/>
              </a:rPr>
              <a:t>GTTD siêu ngạch</a:t>
            </a:r>
          </a:p>
          <a:p>
            <a:pPr eaLnBrk="1" hangingPunct="1">
              <a:lnSpc>
                <a:spcPct val="95000"/>
              </a:lnSpc>
              <a:buFont typeface="Wingdings" pitchFamily="2" charset="2"/>
              <a:buNone/>
            </a:pPr>
            <a:r>
              <a:rPr lang="en-US" altLang="en-US" sz="3200" dirty="0">
                <a:cs typeface="Times New Roman" pitchFamily="18" charset="0"/>
              </a:rPr>
              <a:t>- Do  tăng NSLĐ XH                 </a:t>
            </a:r>
            <a:r>
              <a:rPr lang="en-US" altLang="en-US" sz="3200" b="1" dirty="0">
                <a:cs typeface="Times New Roman" pitchFamily="18" charset="0"/>
              </a:rPr>
              <a:t>-</a:t>
            </a:r>
            <a:r>
              <a:rPr lang="en-US" altLang="en-US" sz="3200" dirty="0">
                <a:cs typeface="Times New Roman" pitchFamily="18" charset="0"/>
              </a:rPr>
              <a:t> Do tăng NSLĐ cá biệt</a:t>
            </a:r>
          </a:p>
          <a:p>
            <a:pPr eaLnBrk="1" hangingPunct="1">
              <a:lnSpc>
                <a:spcPct val="95000"/>
              </a:lnSpc>
              <a:buFont typeface="Wingdings" pitchFamily="2" charset="2"/>
              <a:buNone/>
            </a:pPr>
            <a:r>
              <a:rPr lang="en-US" altLang="en-US" sz="3200" dirty="0">
                <a:cs typeface="Times New Roman" pitchFamily="18" charset="0"/>
              </a:rPr>
              <a:t>-Toàn bộ các nhà TB thu        -Từng nhà TB thu</a:t>
            </a:r>
          </a:p>
          <a:p>
            <a:pPr eaLnBrk="1" hangingPunct="1">
              <a:lnSpc>
                <a:spcPct val="95000"/>
              </a:lnSpc>
              <a:buFont typeface="Wingdings" pitchFamily="2" charset="2"/>
              <a:buNone/>
            </a:pPr>
            <a:r>
              <a:rPr lang="en-US" altLang="en-US" sz="3200" dirty="0">
                <a:cs typeface="Times New Roman" pitchFamily="18" charset="0"/>
              </a:rPr>
              <a:t>- Biểu hiện quan hệ giữa        - Biểu hiện quan hệ</a:t>
            </a:r>
          </a:p>
          <a:p>
            <a:pPr eaLnBrk="1" hangingPunct="1">
              <a:lnSpc>
                <a:spcPct val="95000"/>
              </a:lnSpc>
              <a:buFont typeface="Wingdings" pitchFamily="2" charset="2"/>
              <a:buNone/>
            </a:pPr>
            <a:r>
              <a:rPr lang="en-US" altLang="en-US" sz="3200" dirty="0">
                <a:cs typeface="Times New Roman" pitchFamily="18" charset="0"/>
              </a:rPr>
              <a:t> công nhân và tư bản               giữa công nhân và tư </a:t>
            </a:r>
          </a:p>
          <a:p>
            <a:pPr eaLnBrk="1" hangingPunct="1">
              <a:lnSpc>
                <a:spcPct val="95000"/>
              </a:lnSpc>
              <a:buFont typeface="Wingdings" pitchFamily="2" charset="2"/>
              <a:buNone/>
            </a:pPr>
            <a:r>
              <a:rPr lang="en-US" altLang="en-US" sz="3200" dirty="0">
                <a:cs typeface="Times New Roman" pitchFamily="18" charset="0"/>
              </a:rPr>
              <a:t> 					              bản, tư bản với tư bản</a:t>
            </a:r>
          </a:p>
          <a:p>
            <a:pPr eaLnBrk="1" hangingPunct="1">
              <a:lnSpc>
                <a:spcPct val="95000"/>
              </a:lnSpc>
              <a:buFont typeface="Wingdings" pitchFamily="2" charset="2"/>
              <a:buNone/>
            </a:pPr>
            <a:endParaRPr lang="en-US" altLang="en-US" sz="3600" dirty="0">
              <a:cs typeface="Times New Roman" pitchFamily="18" charset="0"/>
            </a:endParaRPr>
          </a:p>
          <a:p>
            <a:pPr eaLnBrk="1" hangingPunct="1">
              <a:lnSpc>
                <a:spcPct val="95000"/>
              </a:lnSpc>
              <a:buFont typeface="Wingdings" pitchFamily="2" charset="2"/>
              <a:buNone/>
            </a:pPr>
            <a:endParaRPr lang="en-US" altLang="en-US" sz="3600" dirty="0">
              <a:cs typeface="Times New Roman" pitchFamily="18" charset="0"/>
            </a:endParaRPr>
          </a:p>
          <a:p>
            <a:pPr eaLnBrk="1" hangingPunct="1">
              <a:lnSpc>
                <a:spcPct val="95000"/>
              </a:lnSpc>
              <a:buFont typeface="Wingdings" pitchFamily="2" charset="2"/>
              <a:buNone/>
            </a:pPr>
            <a:r>
              <a:rPr lang="en-US" altLang="en-US" sz="3100" dirty="0">
                <a:cs typeface="Times New Roman" pitchFamily="18" charset="0"/>
              </a:rPr>
              <a:t>    </a:t>
            </a:r>
          </a:p>
        </p:txBody>
      </p:sp>
      <p:sp>
        <p:nvSpPr>
          <p:cNvPr id="37892" name="Line 4"/>
          <p:cNvSpPr>
            <a:spLocks noChangeShapeType="1"/>
          </p:cNvSpPr>
          <p:nvPr/>
        </p:nvSpPr>
        <p:spPr bwMode="auto">
          <a:xfrm flipH="1">
            <a:off x="4514278" y="1285860"/>
            <a:ext cx="61383" cy="3549650"/>
          </a:xfrm>
          <a:prstGeom prst="line">
            <a:avLst/>
          </a:prstGeom>
          <a:noFill/>
          <a:ln w="12700" cap="sq">
            <a:solidFill>
              <a:schemeClr val="tx1"/>
            </a:solidFill>
            <a:round/>
            <a:headEnd type="none" w="sm" len="sm"/>
            <a:tailEnd type="none" w="sm" len="sm"/>
          </a:ln>
        </p:spPr>
        <p:txBody>
          <a:bodyPr/>
          <a:lstStyle/>
          <a:p>
            <a:endParaRPr lang="en-US"/>
          </a:p>
        </p:txBody>
      </p:sp>
      <p:sp>
        <p:nvSpPr>
          <p:cNvPr id="37893" name="Line 5"/>
          <p:cNvSpPr>
            <a:spLocks noChangeShapeType="1"/>
          </p:cNvSpPr>
          <p:nvPr/>
        </p:nvSpPr>
        <p:spPr bwMode="auto">
          <a:xfrm>
            <a:off x="0" y="4926013"/>
            <a:ext cx="12192000" cy="0"/>
          </a:xfrm>
          <a:prstGeom prst="line">
            <a:avLst/>
          </a:prstGeom>
          <a:noFill/>
          <a:ln w="12700" cap="sq">
            <a:solidFill>
              <a:schemeClr val="tx1"/>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22584183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77826">
                                            <p:bg/>
                                          </p:spTgt>
                                        </p:tgtEl>
                                        <p:attrNameLst>
                                          <p:attrName>style.visibility</p:attrName>
                                        </p:attrNameLst>
                                      </p:cBhvr>
                                      <p:to>
                                        <p:strVal val="visible"/>
                                      </p:to>
                                    </p:set>
                                    <p:animEffect transition="in" filter="fade">
                                      <p:cBhvr>
                                        <p:cTn id="7" dur="500">
                                          <p:stCondLst>
                                            <p:cond delay="0"/>
                                          </p:stCondLst>
                                        </p:cTn>
                                        <p:tgtEl>
                                          <p:spTgt spid="7782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77826">
                                            <p:txEl>
                                              <p:pRg st="0" end="0"/>
                                            </p:txEl>
                                          </p:spTgt>
                                        </p:tgtEl>
                                        <p:attrNameLst>
                                          <p:attrName>style.visibility</p:attrName>
                                        </p:attrNameLst>
                                      </p:cBhvr>
                                      <p:to>
                                        <p:strVal val="visible"/>
                                      </p:to>
                                    </p:set>
                                    <p:animEffect transition="in" filter="fade">
                                      <p:cBhvr>
                                        <p:cTn id="12" dur="500">
                                          <p:stCondLst>
                                            <p:cond delay="0"/>
                                          </p:stCondLst>
                                        </p:cTn>
                                        <p:tgtEl>
                                          <p:spTgt spid="778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77826">
                                            <p:txEl>
                                              <p:pRg st="1" end="1"/>
                                            </p:txEl>
                                          </p:spTgt>
                                        </p:tgtEl>
                                        <p:attrNameLst>
                                          <p:attrName>style.visibility</p:attrName>
                                        </p:attrNameLst>
                                      </p:cBhvr>
                                      <p:to>
                                        <p:strVal val="visible"/>
                                      </p:to>
                                    </p:set>
                                    <p:animEffect transition="in" filter="fade">
                                      <p:cBhvr>
                                        <p:cTn id="17" dur="500">
                                          <p:stCondLst>
                                            <p:cond delay="0"/>
                                          </p:stCondLst>
                                        </p:cTn>
                                        <p:tgtEl>
                                          <p:spTgt spid="7782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77826">
                                            <p:txEl>
                                              <p:pRg st="2" end="2"/>
                                            </p:txEl>
                                          </p:spTgt>
                                        </p:tgtEl>
                                        <p:attrNameLst>
                                          <p:attrName>style.visibility</p:attrName>
                                        </p:attrNameLst>
                                      </p:cBhvr>
                                      <p:to>
                                        <p:strVal val="visible"/>
                                      </p:to>
                                    </p:set>
                                    <p:animEffect transition="in" filter="fade">
                                      <p:cBhvr>
                                        <p:cTn id="22" dur="500">
                                          <p:stCondLst>
                                            <p:cond delay="0"/>
                                          </p:stCondLst>
                                        </p:cTn>
                                        <p:tgtEl>
                                          <p:spTgt spid="7782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77826">
                                            <p:txEl>
                                              <p:pRg st="3" end="3"/>
                                            </p:txEl>
                                          </p:spTgt>
                                        </p:tgtEl>
                                        <p:attrNameLst>
                                          <p:attrName>style.visibility</p:attrName>
                                        </p:attrNameLst>
                                      </p:cBhvr>
                                      <p:to>
                                        <p:strVal val="visible"/>
                                      </p:to>
                                    </p:set>
                                    <p:animEffect transition="in" filter="fade">
                                      <p:cBhvr>
                                        <p:cTn id="27" dur="500">
                                          <p:stCondLst>
                                            <p:cond delay="0"/>
                                          </p:stCondLst>
                                        </p:cTn>
                                        <p:tgtEl>
                                          <p:spTgt spid="77826">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iterate type="lt">
                                    <p:tmPct val="10000"/>
                                  </p:iterate>
                                  <p:childTnLst>
                                    <p:set>
                                      <p:cBhvr>
                                        <p:cTn id="31" dur="1" fill="hold">
                                          <p:stCondLst>
                                            <p:cond delay="0"/>
                                          </p:stCondLst>
                                        </p:cTn>
                                        <p:tgtEl>
                                          <p:spTgt spid="77826">
                                            <p:txEl>
                                              <p:pRg st="4" end="4"/>
                                            </p:txEl>
                                          </p:spTgt>
                                        </p:tgtEl>
                                        <p:attrNameLst>
                                          <p:attrName>style.visibility</p:attrName>
                                        </p:attrNameLst>
                                      </p:cBhvr>
                                      <p:to>
                                        <p:strVal val="visible"/>
                                      </p:to>
                                    </p:set>
                                    <p:animEffect transition="in" filter="fade">
                                      <p:cBhvr>
                                        <p:cTn id="32" dur="500">
                                          <p:stCondLst>
                                            <p:cond delay="0"/>
                                          </p:stCondLst>
                                        </p:cTn>
                                        <p:tgtEl>
                                          <p:spTgt spid="77826">
                                            <p:txEl>
                                              <p:pRg st="4" end="4"/>
                                            </p:txEl>
                                          </p:spTgt>
                                        </p:tgtEl>
                                      </p:cBhvr>
                                    </p:animEffect>
                                  </p:childTnLst>
                                </p:cTn>
                              </p:par>
                              <p:par>
                                <p:cTn id="33" presetID="10" presetClass="entr" presetSubtype="0" fill="hold" grpId="0" nodeType="withEffect">
                                  <p:stCondLst>
                                    <p:cond delay="0"/>
                                  </p:stCondLst>
                                  <p:iterate type="lt">
                                    <p:tmPct val="10000"/>
                                  </p:iterate>
                                  <p:childTnLst>
                                    <p:set>
                                      <p:cBhvr>
                                        <p:cTn id="34" dur="1" fill="hold">
                                          <p:stCondLst>
                                            <p:cond delay="0"/>
                                          </p:stCondLst>
                                        </p:cTn>
                                        <p:tgtEl>
                                          <p:spTgt spid="77826">
                                            <p:txEl>
                                              <p:pRg st="5" end="5"/>
                                            </p:txEl>
                                          </p:spTgt>
                                        </p:tgtEl>
                                        <p:attrNameLst>
                                          <p:attrName>style.visibility</p:attrName>
                                        </p:attrNameLst>
                                      </p:cBhvr>
                                      <p:to>
                                        <p:strVal val="visible"/>
                                      </p:to>
                                    </p:set>
                                    <p:animEffect transition="in" filter="fade">
                                      <p:cBhvr>
                                        <p:cTn id="35" dur="500">
                                          <p:stCondLst>
                                            <p:cond delay="0"/>
                                          </p:stCondLst>
                                        </p:cTn>
                                        <p:tgtEl>
                                          <p:spTgt spid="77826">
                                            <p:txEl>
                                              <p:pRg st="5" end="5"/>
                                            </p:txEl>
                                          </p:spTgt>
                                        </p:tgtEl>
                                      </p:cBhvr>
                                    </p:animEffect>
                                  </p:childTnLst>
                                </p:cTn>
                              </p:par>
                              <p:par>
                                <p:cTn id="36" presetID="10" presetClass="entr" presetSubtype="0" fill="hold" grpId="0" nodeType="withEffect">
                                  <p:stCondLst>
                                    <p:cond delay="0"/>
                                  </p:stCondLst>
                                  <p:iterate type="lt">
                                    <p:tmPct val="10000"/>
                                  </p:iterate>
                                  <p:childTnLst>
                                    <p:set>
                                      <p:cBhvr>
                                        <p:cTn id="37" dur="1" fill="hold">
                                          <p:stCondLst>
                                            <p:cond delay="0"/>
                                          </p:stCondLst>
                                        </p:cTn>
                                        <p:tgtEl>
                                          <p:spTgt spid="77826">
                                            <p:txEl>
                                              <p:pRg st="6" end="6"/>
                                            </p:txEl>
                                          </p:spTgt>
                                        </p:tgtEl>
                                        <p:attrNameLst>
                                          <p:attrName>style.visibility</p:attrName>
                                        </p:attrNameLst>
                                      </p:cBhvr>
                                      <p:to>
                                        <p:strVal val="visible"/>
                                      </p:to>
                                    </p:set>
                                    <p:animEffect transition="in" filter="fade">
                                      <p:cBhvr>
                                        <p:cTn id="38" dur="500">
                                          <p:stCondLst>
                                            <p:cond delay="0"/>
                                          </p:stCondLst>
                                        </p:cTn>
                                        <p:tgtEl>
                                          <p:spTgt spid="778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FCFC0D53-F8B7-453C-A9D4-8DA5BF336A1F}" type="slidenum">
              <a:rPr lang="en-US">
                <a:latin typeface="+mn-lt"/>
              </a:rPr>
              <a:pPr>
                <a:defRPr/>
              </a:pPr>
              <a:t>43</a:t>
            </a:fld>
            <a:endParaRPr lang="en-US">
              <a:latin typeface="+mn-lt"/>
            </a:endParaRPr>
          </a:p>
        </p:txBody>
      </p:sp>
      <p:sp>
        <p:nvSpPr>
          <p:cNvPr id="256003" name="Rectangle 3"/>
          <p:cNvSpPr>
            <a:spLocks noGrp="1" noChangeArrowheads="1"/>
          </p:cNvSpPr>
          <p:nvPr>
            <p:ph type="body" idx="4294967295"/>
          </p:nvPr>
        </p:nvSpPr>
        <p:spPr>
          <a:xfrm>
            <a:off x="1" y="179388"/>
            <a:ext cx="11986684" cy="6678612"/>
          </a:xfrm>
          <a:solidFill>
            <a:schemeClr val="bg1"/>
          </a:solidFill>
        </p:spPr>
        <p:txBody>
          <a:bodyPr/>
          <a:lstStyle/>
          <a:p>
            <a:pPr algn="just" eaLnBrk="1" hangingPunct="1"/>
            <a:r>
              <a:rPr lang="en-US" altLang="en-US" sz="3600" b="1" dirty="0">
                <a:solidFill>
                  <a:srgbClr val="0000FF"/>
                </a:solidFill>
              </a:rPr>
              <a:t>C.Mác gọi GTTD siêu ngạch là hình thức biến tướng của GTTD tương đối</a:t>
            </a:r>
            <a:r>
              <a:rPr lang="en-US" altLang="en-US" dirty="0">
                <a:solidFill>
                  <a:srgbClr val="0000FF"/>
                </a:solidFill>
              </a:rPr>
              <a:t> </a:t>
            </a:r>
            <a:r>
              <a:rPr lang="en-US" altLang="en-US" sz="4000" b="1" dirty="0">
                <a:solidFill>
                  <a:srgbClr val="0000FF"/>
                </a:solidFill>
              </a:rPr>
              <a:t>vì:</a:t>
            </a:r>
          </a:p>
          <a:p>
            <a:pPr algn="just" eaLnBrk="1" hangingPunct="1">
              <a:buFont typeface="Wingdings" pitchFamily="2" charset="2"/>
              <a:buNone/>
            </a:pPr>
            <a:r>
              <a:rPr lang="en-US" altLang="en-US" dirty="0"/>
              <a:t>		</a:t>
            </a:r>
            <a:endParaRPr lang="vi-VN" altLang="en-US" sz="3600" b="1" dirty="0">
              <a:solidFill>
                <a:srgbClr val="FF0000"/>
              </a:solidFill>
            </a:endParaRPr>
          </a:p>
          <a:p>
            <a:pPr algn="just" eaLnBrk="1" hangingPunct="1">
              <a:buFont typeface="Wingdings" pitchFamily="2" charset="2"/>
              <a:buNone/>
            </a:pPr>
            <a:endParaRPr lang="en-US" altLang="en-US" sz="3600" b="1" dirty="0">
              <a:solidFill>
                <a:srgbClr val="FFFF00"/>
              </a:solidFill>
            </a:endParaRPr>
          </a:p>
          <a:p>
            <a:pPr algn="just" eaLnBrk="1" hangingPunct="1">
              <a:buFont typeface="Wingdings" pitchFamily="2" charset="2"/>
              <a:buNone/>
            </a:pPr>
            <a:r>
              <a:rPr lang="en-US" altLang="en-US" sz="3600" dirty="0"/>
              <a:t>		</a:t>
            </a:r>
          </a:p>
          <a:p>
            <a:pPr algn="just" eaLnBrk="1" hangingPunct="1">
              <a:buFont typeface="Wingdings" pitchFamily="2" charset="2"/>
              <a:buNone/>
            </a:pPr>
            <a:endParaRPr lang="en-US" altLang="en-US" sz="3600" dirty="0"/>
          </a:p>
          <a:p>
            <a:pPr algn="just" eaLnBrk="1" hangingPunct="1">
              <a:buFont typeface="Wingdings" pitchFamily="2" charset="2"/>
              <a:buNone/>
            </a:pPr>
            <a:r>
              <a:rPr lang="en-US" altLang="en-US" sz="3600" dirty="0"/>
              <a:t>		Giá trị thặng dư siêu ngạch </a:t>
            </a:r>
            <a:r>
              <a:rPr lang="en-US" altLang="en-US" sz="3600" dirty="0">
                <a:solidFill>
                  <a:srgbClr val="FF0000"/>
                </a:solidFill>
              </a:rPr>
              <a:t>là động lực </a:t>
            </a:r>
            <a:r>
              <a:rPr lang="en-US" altLang="en-US" sz="3600" dirty="0"/>
              <a:t>mạnh nhất thúc đẩy các nhà tư bản ra sức </a:t>
            </a:r>
            <a:r>
              <a:rPr lang="en-US" altLang="en-US" sz="3600" dirty="0">
                <a:solidFill>
                  <a:srgbClr val="FF0000"/>
                </a:solidFill>
              </a:rPr>
              <a:t>cải tiến kỹ thuật, đổi mới công nghệ </a:t>
            </a:r>
            <a:r>
              <a:rPr lang="en-US" altLang="en-US" sz="3600" dirty="0"/>
              <a:t>để tăng NSLĐ cá biệt. Từ đó làm tăng NSLĐ XH</a:t>
            </a:r>
          </a:p>
        </p:txBody>
      </p:sp>
      <p:sp>
        <p:nvSpPr>
          <p:cNvPr id="90116" name="Rectangle 3"/>
          <p:cNvSpPr>
            <a:spLocks noChangeArrowheads="1"/>
          </p:cNvSpPr>
          <p:nvPr/>
        </p:nvSpPr>
        <p:spPr bwMode="auto">
          <a:xfrm>
            <a:off x="302684" y="1357299"/>
            <a:ext cx="11537949" cy="2500330"/>
          </a:xfrm>
          <a:prstGeom prst="rect">
            <a:avLst/>
          </a:prstGeom>
          <a:blipFill dpi="0" rotWithShape="1">
            <a:blip r:embed="rId2"/>
            <a:srcRect/>
            <a:tile tx="0" ty="0" sx="100000" sy="100000" flip="none" algn="tl"/>
          </a:blipFill>
          <a:ln w="12700" cap="sq" algn="ctr">
            <a:solidFill>
              <a:schemeClr val="tx1"/>
            </a:solidFill>
            <a:round/>
            <a:headEnd type="none" w="sm" len="sm"/>
            <a:tailEnd type="none" w="sm" len="sm"/>
          </a:ln>
        </p:spPr>
        <p:txBody>
          <a:bodyPr/>
          <a:lstStyle/>
          <a:p>
            <a:pPr algn="ctr" eaLnBrk="0" hangingPunct="0"/>
            <a:r>
              <a:rPr lang="vi-VN" altLang="en-US" sz="3400" b="1" dirty="0">
                <a:solidFill>
                  <a:srgbClr val="0000FF"/>
                </a:solidFill>
              </a:rPr>
              <a:t>Xét trên phạm vi từng doanh nghiệp, giá trị thặng dư siêu ngạch mang tính tạm thời nhưng xét trên quy mô xã hội giá trị thặng dư siêu ngạch mang tính phổ biến.</a:t>
            </a:r>
            <a:endParaRPr lang="en-US" altLang="en-US" sz="3400" dirty="0">
              <a:solidFill>
                <a:srgbClr val="0000FF"/>
              </a:solidFill>
            </a:endParaRPr>
          </a:p>
        </p:txBody>
      </p:sp>
    </p:spTree>
    <p:extLst>
      <p:ext uri="{BB962C8B-B14F-4D97-AF65-F5344CB8AC3E}">
        <p14:creationId xmlns:p14="http://schemas.microsoft.com/office/powerpoint/2010/main" val="7606722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Effect transition="in" filter="blinds(horizontal)">
                                      <p:cBhvr>
                                        <p:cTn id="7" dur="500"/>
                                        <p:tgtEl>
                                          <p:spTgt spid="2560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0116"/>
                                        </p:tgtEl>
                                        <p:attrNameLst>
                                          <p:attrName>style.visibility</p:attrName>
                                        </p:attrNameLst>
                                      </p:cBhvr>
                                      <p:to>
                                        <p:strVal val="visible"/>
                                      </p:to>
                                    </p:set>
                                    <p:animEffect transition="in" filter="checkerboard(across)">
                                      <p:cBhvr>
                                        <p:cTn id="12" dur="500"/>
                                        <p:tgtEl>
                                          <p:spTgt spid="90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56003">
                                            <p:txEl>
                                              <p:pRg st="5" end="5"/>
                                            </p:txEl>
                                          </p:spTgt>
                                        </p:tgtEl>
                                        <p:attrNameLst>
                                          <p:attrName>style.visibility</p:attrName>
                                        </p:attrNameLst>
                                      </p:cBhvr>
                                      <p:to>
                                        <p:strVal val="visible"/>
                                      </p:to>
                                    </p:set>
                                    <p:animEffect transition="in" filter="diamond(in)">
                                      <p:cBhvr>
                                        <p:cTn id="17" dur="500"/>
                                        <p:tgtEl>
                                          <p:spTgt spid="2560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 name="Group 4"/>
          <p:cNvGrpSpPr/>
          <p:nvPr/>
        </p:nvGrpSpPr>
        <p:grpSpPr>
          <a:xfrm>
            <a:off x="448734" y="1676465"/>
            <a:ext cx="11294533" cy="4038552"/>
            <a:chOff x="448734" y="642918"/>
            <a:chExt cx="11294533" cy="5072099"/>
          </a:xfrm>
        </p:grpSpPr>
        <p:grpSp>
          <p:nvGrpSpPr>
            <p:cNvPr id="2" name="Group 3"/>
            <p:cNvGrpSpPr>
              <a:grpSpLocks/>
            </p:cNvGrpSpPr>
            <p:nvPr/>
          </p:nvGrpSpPr>
          <p:grpSpPr bwMode="auto">
            <a:xfrm>
              <a:off x="497418" y="642918"/>
              <a:ext cx="11245849" cy="3175075"/>
              <a:chOff x="185" y="1008"/>
              <a:chExt cx="5313" cy="2243"/>
            </a:xfrm>
          </p:grpSpPr>
          <p:sp>
            <p:nvSpPr>
              <p:cNvPr id="171013" name="AutoShape 4"/>
              <p:cNvSpPr>
                <a:spLocks noChangeArrowheads="1"/>
              </p:cNvSpPr>
              <p:nvPr/>
            </p:nvSpPr>
            <p:spPr bwMode="auto">
              <a:xfrm>
                <a:off x="3428" y="1790"/>
                <a:ext cx="2070" cy="1438"/>
              </a:xfrm>
              <a:prstGeom prst="roundRect">
                <a:avLst>
                  <a:gd name="adj" fmla="val 16667"/>
                </a:avLst>
              </a:prstGeom>
              <a:solidFill>
                <a:schemeClr val="accent1">
                  <a:lumMod val="40000"/>
                  <a:lumOff val="60000"/>
                </a:schemeClr>
              </a:solidFill>
              <a:ln w="38100">
                <a:solidFill>
                  <a:srgbClr val="FF0000"/>
                </a:solidFill>
                <a:round/>
                <a:headEnd/>
                <a:tailEnd/>
              </a:ln>
            </p:spPr>
            <p:txBody>
              <a:bodyPr wrap="none" anchor="ctr"/>
              <a:lstStyle/>
              <a:p>
                <a:pPr algn="ctr">
                  <a:defRPr/>
                </a:pPr>
                <a:endParaRPr lang="en-US">
                  <a:latin typeface="Verdana" pitchFamily="34" charset="0"/>
                  <a:cs typeface="Arial" charset="0"/>
                </a:endParaRPr>
              </a:p>
            </p:txBody>
          </p:sp>
          <p:sp>
            <p:nvSpPr>
              <p:cNvPr id="171014" name="AutoShape 5"/>
              <p:cNvSpPr>
                <a:spLocks noChangeArrowheads="1"/>
              </p:cNvSpPr>
              <p:nvPr/>
            </p:nvSpPr>
            <p:spPr bwMode="auto">
              <a:xfrm>
                <a:off x="185" y="1779"/>
                <a:ext cx="2024" cy="1472"/>
              </a:xfrm>
              <a:prstGeom prst="roundRect">
                <a:avLst>
                  <a:gd name="adj" fmla="val 16667"/>
                </a:avLst>
              </a:prstGeom>
              <a:solidFill>
                <a:schemeClr val="accent1">
                  <a:lumMod val="40000"/>
                  <a:lumOff val="60000"/>
                </a:schemeClr>
              </a:solidFill>
              <a:ln w="38100">
                <a:solidFill>
                  <a:srgbClr val="FF0000"/>
                </a:solidFill>
                <a:round/>
                <a:headEnd/>
                <a:tailEnd/>
              </a:ln>
            </p:spPr>
            <p:txBody>
              <a:bodyPr wrap="none" anchor="ctr"/>
              <a:lstStyle/>
              <a:p>
                <a:pPr algn="ctr">
                  <a:defRPr/>
                </a:pPr>
                <a:endParaRPr lang="en-US">
                  <a:latin typeface="Verdana" pitchFamily="34" charset="0"/>
                  <a:cs typeface="Arial" charset="0"/>
                </a:endParaRPr>
              </a:p>
            </p:txBody>
          </p:sp>
          <p:sp>
            <p:nvSpPr>
              <p:cNvPr id="119817" name="Text Box 6"/>
              <p:cNvSpPr txBox="1">
                <a:spLocks noChangeArrowheads="1"/>
              </p:cNvSpPr>
              <p:nvPr/>
            </p:nvSpPr>
            <p:spPr bwMode="auto">
              <a:xfrm>
                <a:off x="231" y="1802"/>
                <a:ext cx="1932" cy="1318"/>
              </a:xfrm>
              <a:prstGeom prst="rect">
                <a:avLst/>
              </a:prstGeom>
              <a:noFill/>
              <a:ln w="9525">
                <a:noFill/>
                <a:miter lim="800000"/>
                <a:headEnd/>
                <a:tailEnd/>
              </a:ln>
            </p:spPr>
            <p:txBody>
              <a:bodyPr>
                <a:spAutoFit/>
              </a:bodyPr>
              <a:lstStyle/>
              <a:p>
                <a:pPr algn="ctr">
                  <a:lnSpc>
                    <a:spcPct val="90000"/>
                  </a:lnSpc>
                </a:pPr>
                <a:r>
                  <a:rPr lang="en-US" altLang="en-US" sz="3200" b="1" u="sng" dirty="0">
                    <a:solidFill>
                      <a:srgbClr val="0000FF"/>
                    </a:solidFill>
                    <a:cs typeface="Times New Roman" pitchFamily="18" charset="0"/>
                  </a:rPr>
                  <a:t>Tái sản xuất giản đơn</a:t>
                </a:r>
                <a:r>
                  <a:rPr lang="en-US" altLang="en-US" sz="3200" dirty="0">
                    <a:solidFill>
                      <a:srgbClr val="0000FF"/>
                    </a:solidFill>
                    <a:cs typeface="Times New Roman" pitchFamily="18" charset="0"/>
                  </a:rPr>
                  <a:t>: Là quá trình sản xuất lặp lại với quy mô như cũ</a:t>
                </a:r>
              </a:p>
            </p:txBody>
          </p:sp>
          <p:sp>
            <p:nvSpPr>
              <p:cNvPr id="210951" name="Freeform 7"/>
              <p:cNvSpPr>
                <a:spLocks/>
              </p:cNvSpPr>
              <p:nvPr/>
            </p:nvSpPr>
            <p:spPr bwMode="gray">
              <a:xfrm>
                <a:off x="2255" y="1836"/>
                <a:ext cx="569" cy="58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a:defRPr/>
                </a:pPr>
                <a:endParaRPr lang="en-US"/>
              </a:p>
            </p:txBody>
          </p:sp>
          <p:sp>
            <p:nvSpPr>
              <p:cNvPr id="119821" name="AutoShape 8"/>
              <p:cNvSpPr>
                <a:spLocks noChangeAspect="1" noChangeArrowheads="1" noTextEdit="1"/>
              </p:cNvSpPr>
              <p:nvPr/>
            </p:nvSpPr>
            <p:spPr bwMode="gray">
              <a:xfrm flipH="1">
                <a:off x="3067" y="2049"/>
                <a:ext cx="573" cy="784"/>
              </a:xfrm>
              <a:prstGeom prst="rect">
                <a:avLst/>
              </a:prstGeom>
              <a:noFill/>
              <a:ln w="9525">
                <a:noFill/>
                <a:miter lim="800000"/>
                <a:headEnd/>
                <a:tailEnd/>
              </a:ln>
            </p:spPr>
            <p:txBody>
              <a:bodyPr/>
              <a:lstStyle/>
              <a:p>
                <a:endParaRPr lang="en-US"/>
              </a:p>
            </p:txBody>
          </p:sp>
          <p:sp>
            <p:nvSpPr>
              <p:cNvPr id="210953" name="Freeform 9"/>
              <p:cNvSpPr>
                <a:spLocks/>
              </p:cNvSpPr>
              <p:nvPr/>
            </p:nvSpPr>
            <p:spPr bwMode="gray">
              <a:xfrm flipH="1">
                <a:off x="2830" y="1836"/>
                <a:ext cx="569" cy="58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a:defRPr/>
                </a:pPr>
                <a:endParaRPr lang="en-US"/>
              </a:p>
            </p:txBody>
          </p:sp>
          <p:grpSp>
            <p:nvGrpSpPr>
              <p:cNvPr id="3" name="Group 10"/>
              <p:cNvGrpSpPr>
                <a:grpSpLocks/>
              </p:cNvGrpSpPr>
              <p:nvPr/>
            </p:nvGrpSpPr>
            <p:grpSpPr bwMode="auto">
              <a:xfrm>
                <a:off x="1638" y="1008"/>
                <a:ext cx="2461" cy="829"/>
                <a:chOff x="1715" y="1314"/>
                <a:chExt cx="2461" cy="829"/>
              </a:xfrm>
            </p:grpSpPr>
            <p:grpSp>
              <p:nvGrpSpPr>
                <p:cNvPr id="4" name="Group 11"/>
                <p:cNvGrpSpPr>
                  <a:grpSpLocks/>
                </p:cNvGrpSpPr>
                <p:nvPr/>
              </p:nvGrpSpPr>
              <p:grpSpPr bwMode="auto">
                <a:xfrm>
                  <a:off x="1715" y="1405"/>
                  <a:ext cx="2461" cy="738"/>
                  <a:chOff x="1686" y="1027"/>
                  <a:chExt cx="2510" cy="752"/>
                </a:xfrm>
              </p:grpSpPr>
              <p:sp>
                <p:nvSpPr>
                  <p:cNvPr id="210956" name="Oval 12"/>
                  <p:cNvSpPr>
                    <a:spLocks noChangeArrowheads="1"/>
                  </p:cNvSpPr>
                  <p:nvPr/>
                </p:nvSpPr>
                <p:spPr bwMode="gray">
                  <a:xfrm>
                    <a:off x="1994" y="1057"/>
                    <a:ext cx="1905" cy="722"/>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en-US">
                      <a:cs typeface="Arial" charset="0"/>
                    </a:endParaRPr>
                  </a:p>
                </p:txBody>
              </p:sp>
              <p:sp>
                <p:nvSpPr>
                  <p:cNvPr id="210957" name="Oval 13"/>
                  <p:cNvSpPr>
                    <a:spLocks noChangeArrowheads="1"/>
                  </p:cNvSpPr>
                  <p:nvPr/>
                </p:nvSpPr>
                <p:spPr bwMode="gray">
                  <a:xfrm>
                    <a:off x="1686" y="1027"/>
                    <a:ext cx="2510" cy="729"/>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en-US">
                      <a:cs typeface="Arial" charset="0"/>
                    </a:endParaRPr>
                  </a:p>
                </p:txBody>
              </p:sp>
            </p:grpSp>
            <p:sp>
              <p:nvSpPr>
                <p:cNvPr id="210958" name="Oval 14"/>
                <p:cNvSpPr>
                  <a:spLocks noChangeArrowheads="1"/>
                </p:cNvSpPr>
                <p:nvPr/>
              </p:nvSpPr>
              <p:spPr bwMode="gray">
                <a:xfrm>
                  <a:off x="2086" y="1314"/>
                  <a:ext cx="1691" cy="713"/>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en-US">
                    <a:cs typeface="Arial" charset="0"/>
                  </a:endParaRPr>
                </a:p>
              </p:txBody>
            </p:sp>
            <p:sp>
              <p:nvSpPr>
                <p:cNvPr id="210959" name="Oval 15"/>
                <p:cNvSpPr>
                  <a:spLocks noChangeArrowheads="1"/>
                </p:cNvSpPr>
                <p:nvPr/>
              </p:nvSpPr>
              <p:spPr bwMode="gray">
                <a:xfrm>
                  <a:off x="2037" y="1319"/>
                  <a:ext cx="1886" cy="708"/>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en-US">
                    <a:cs typeface="Arial" charset="0"/>
                  </a:endParaRPr>
                </a:p>
              </p:txBody>
            </p:sp>
            <p:sp>
              <p:nvSpPr>
                <p:cNvPr id="210960" name="Oval 16"/>
                <p:cNvSpPr>
                  <a:spLocks noChangeArrowheads="1"/>
                </p:cNvSpPr>
                <p:nvPr/>
              </p:nvSpPr>
              <p:spPr bwMode="gray">
                <a:xfrm>
                  <a:off x="1876" y="1327"/>
                  <a:ext cx="2162" cy="677"/>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en-US">
                    <a:cs typeface="Arial" charset="0"/>
                  </a:endParaRPr>
                </a:p>
              </p:txBody>
            </p:sp>
            <p:sp>
              <p:nvSpPr>
                <p:cNvPr id="210961" name="Oval 17"/>
                <p:cNvSpPr>
                  <a:spLocks noChangeArrowheads="1"/>
                </p:cNvSpPr>
                <p:nvPr/>
              </p:nvSpPr>
              <p:spPr bwMode="gray">
                <a:xfrm>
                  <a:off x="1991" y="1418"/>
                  <a:ext cx="1909" cy="621"/>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en-US">
                    <a:cs typeface="Arial" charset="0"/>
                  </a:endParaRPr>
                </a:p>
              </p:txBody>
            </p:sp>
          </p:grpSp>
          <p:sp>
            <p:nvSpPr>
              <p:cNvPr id="119826" name="Text Box 18"/>
              <p:cNvSpPr txBox="1">
                <a:spLocks noChangeArrowheads="1"/>
              </p:cNvSpPr>
              <p:nvPr/>
            </p:nvSpPr>
            <p:spPr bwMode="auto">
              <a:xfrm>
                <a:off x="2002" y="1043"/>
                <a:ext cx="1750" cy="674"/>
              </a:xfrm>
              <a:prstGeom prst="rect">
                <a:avLst/>
              </a:prstGeom>
              <a:noFill/>
              <a:ln w="9525" algn="ctr">
                <a:noFill/>
                <a:miter lim="800000"/>
                <a:headEnd/>
                <a:tailEnd/>
              </a:ln>
            </p:spPr>
            <p:txBody>
              <a:bodyPr>
                <a:spAutoFit/>
              </a:bodyPr>
              <a:lstStyle/>
              <a:p>
                <a:pPr algn="ctr"/>
                <a:r>
                  <a:rPr lang="en-US" altLang="en-US" sz="2800" b="1" dirty="0">
                    <a:solidFill>
                      <a:srgbClr val="0000CC"/>
                    </a:solidFill>
                    <a:cs typeface="Times New Roman" pitchFamily="18" charset="0"/>
                  </a:rPr>
                  <a:t>C</a:t>
                </a:r>
                <a:r>
                  <a:rPr lang="en-US" altLang="en-US" sz="2800" b="1" u="sng" dirty="0">
                    <a:solidFill>
                      <a:srgbClr val="0000CC"/>
                    </a:solidFill>
                    <a:cs typeface="Times New Roman" pitchFamily="18" charset="0"/>
                  </a:rPr>
                  <a:t>ăn cứ vào  </a:t>
                </a:r>
              </a:p>
              <a:p>
                <a:pPr algn="ctr"/>
                <a:r>
                  <a:rPr lang="en-US" altLang="en-US" sz="2800" b="1" u="sng" dirty="0">
                    <a:solidFill>
                      <a:srgbClr val="0000CC"/>
                    </a:solidFill>
                    <a:cs typeface="Times New Roman" pitchFamily="18" charset="0"/>
                  </a:rPr>
                  <a:t>phạm vi có 2 loại</a:t>
                </a:r>
                <a:endParaRPr lang="en-US" altLang="en-US" sz="2800" b="1" dirty="0">
                  <a:solidFill>
                    <a:srgbClr val="0000CC"/>
                  </a:solidFill>
                </a:endParaRPr>
              </a:p>
            </p:txBody>
          </p:sp>
          <p:sp>
            <p:nvSpPr>
              <p:cNvPr id="119827" name="Text Box 19"/>
              <p:cNvSpPr txBox="1">
                <a:spLocks noChangeArrowheads="1"/>
              </p:cNvSpPr>
              <p:nvPr/>
            </p:nvSpPr>
            <p:spPr bwMode="auto">
              <a:xfrm>
                <a:off x="3451" y="1825"/>
                <a:ext cx="2024" cy="1318"/>
              </a:xfrm>
              <a:prstGeom prst="rect">
                <a:avLst/>
              </a:prstGeom>
              <a:noFill/>
              <a:ln w="9525">
                <a:noFill/>
                <a:miter lim="800000"/>
                <a:headEnd/>
                <a:tailEnd/>
              </a:ln>
            </p:spPr>
            <p:txBody>
              <a:bodyPr>
                <a:spAutoFit/>
              </a:bodyPr>
              <a:lstStyle/>
              <a:p>
                <a:pPr algn="ctr">
                  <a:lnSpc>
                    <a:spcPct val="90000"/>
                  </a:lnSpc>
                </a:pPr>
                <a:r>
                  <a:rPr lang="en-US" altLang="en-US" sz="3200" b="1" u="sng">
                    <a:solidFill>
                      <a:srgbClr val="0000FF"/>
                    </a:solidFill>
                    <a:cs typeface="Times New Roman" pitchFamily="18" charset="0"/>
                  </a:rPr>
                  <a:t>Tái sản xuất mở rộng</a:t>
                </a:r>
                <a:r>
                  <a:rPr lang="en-US" altLang="en-US" sz="3200">
                    <a:solidFill>
                      <a:srgbClr val="0000FF"/>
                    </a:solidFill>
                    <a:cs typeface="Times New Roman" pitchFamily="18" charset="0"/>
                  </a:rPr>
                  <a:t>: Là quá trình sản xuất lặp lại với quy mô lớn hơn trước</a:t>
                </a:r>
                <a:r>
                  <a:rPr lang="en-US" altLang="en-US" sz="2800">
                    <a:solidFill>
                      <a:srgbClr val="0000FF"/>
                    </a:solidFill>
                    <a:cs typeface="Times New Roman" pitchFamily="18" charset="0"/>
                  </a:rPr>
                  <a:t>	</a:t>
                </a:r>
              </a:p>
            </p:txBody>
          </p:sp>
        </p:grpSp>
        <p:sp>
          <p:nvSpPr>
            <p:cNvPr id="20" name="Rounded Rectangle 19"/>
            <p:cNvSpPr>
              <a:spLocks noChangeArrowheads="1"/>
            </p:cNvSpPr>
            <p:nvPr/>
          </p:nvSpPr>
          <p:spPr bwMode="auto">
            <a:xfrm>
              <a:off x="448734" y="4000504"/>
              <a:ext cx="11294533" cy="1714513"/>
            </a:xfrm>
            <a:prstGeom prst="roundRect">
              <a:avLst>
                <a:gd name="adj" fmla="val 16667"/>
              </a:avLst>
            </a:prstGeom>
            <a:blipFill dpi="0" rotWithShape="1">
              <a:blip r:embed="rId2"/>
              <a:srcRect/>
              <a:tile tx="0" ty="0" sx="100000" sy="100000" flip="none" algn="tl"/>
            </a:blipFill>
            <a:ln w="12700" cap="sq" algn="ctr">
              <a:solidFill>
                <a:schemeClr val="tx1"/>
              </a:solidFill>
              <a:round/>
              <a:headEnd type="none" w="sm" len="sm"/>
              <a:tailEnd type="none" w="sm" len="sm"/>
            </a:ln>
            <a:scene3d>
              <a:camera prst="orthographicFront"/>
              <a:lightRig rig="threePt" dir="t"/>
            </a:scene3d>
            <a:sp3d>
              <a:bevelT prst="slope"/>
            </a:sp3d>
          </p:spPr>
          <p:txBody>
            <a:bodyPr/>
            <a:lstStyle/>
            <a:p>
              <a:pPr algn="ctr" eaLnBrk="0" hangingPunct="0">
                <a:defRPr/>
              </a:pPr>
              <a:r>
                <a:rPr lang="en-US" sz="3200" dirty="0">
                  <a:solidFill>
                    <a:srgbClr val="0000FF"/>
                  </a:solidFill>
                  <a:cs typeface="Times New Roman" pitchFamily="18" charset="0"/>
                </a:rPr>
                <a:t>Để có TSX mở rộng thì NSLĐ XH phải đạt đến trình dộ cao vượt ngưỡng SP cần thiết, tạo ra SP thặng dư để đầu tư thêm vào quá trình SX</a:t>
              </a:r>
            </a:p>
            <a:p>
              <a:pPr algn="ctr" eaLnBrk="0" hangingPunct="0">
                <a:defRPr/>
              </a:pPr>
              <a:r>
                <a:rPr lang="en-US" sz="3200" dirty="0">
                  <a:solidFill>
                    <a:schemeClr val="accent4">
                      <a:lumMod val="75000"/>
                    </a:schemeClr>
                  </a:solidFill>
                  <a:cs typeface="Times New Roman" pitchFamily="18" charset="0"/>
                </a:rPr>
                <a:t>Thực chất của quá trình tích lũy TB là tư bản hóa giá trị thặng dư</a:t>
              </a:r>
            </a:p>
            <a:p>
              <a:pPr algn="ctr" eaLnBrk="0" hangingPunct="0">
                <a:defRPr/>
              </a:pPr>
              <a:endParaRPr lang="en-US" sz="3200" dirty="0">
                <a:solidFill>
                  <a:srgbClr val="0000FF"/>
                </a:solidFill>
                <a:cs typeface="Arial" charset="0"/>
              </a:endParaRPr>
            </a:p>
          </p:txBody>
        </p:sp>
      </p:grpSp>
      <p:sp>
        <p:nvSpPr>
          <p:cNvPr id="23" name="Text Box 4"/>
          <p:cNvSpPr txBox="1">
            <a:spLocks noChangeArrowheads="1"/>
          </p:cNvSpPr>
          <p:nvPr/>
        </p:nvSpPr>
        <p:spPr bwMode="auto">
          <a:xfrm>
            <a:off x="1617133" y="325438"/>
            <a:ext cx="9042400" cy="646331"/>
          </a:xfrm>
          <a:prstGeom prst="rect">
            <a:avLst/>
          </a:prstGeom>
          <a:solidFill>
            <a:schemeClr val="bg1"/>
          </a:solidFill>
          <a:ln w="9525">
            <a:noFill/>
            <a:miter lim="800000"/>
            <a:headEnd/>
            <a:tailEnd/>
          </a:ln>
        </p:spPr>
        <p:txBody>
          <a:bodyPr>
            <a:spAutoFit/>
          </a:bodyPr>
          <a:lstStyle/>
          <a:p>
            <a:pPr lvl="1"/>
            <a:r>
              <a:rPr lang="en-US" sz="3600" b="1" dirty="0">
                <a:latin typeface="Times New Roman (Headings)"/>
              </a:rPr>
              <a:t>3.2 </a:t>
            </a:r>
            <a:r>
              <a:rPr lang="vi-VN" sz="3600" b="1" dirty="0">
                <a:latin typeface="Times New Roman (Headings)"/>
              </a:rPr>
              <a:t>TÍCH LŨY TƯ BẢN</a:t>
            </a:r>
            <a:endParaRPr lang="en-US" sz="3600" b="1" dirty="0">
              <a:latin typeface="Times New Roman (Headings)"/>
            </a:endParaRPr>
          </a:p>
        </p:txBody>
      </p:sp>
      <p:sp>
        <p:nvSpPr>
          <p:cNvPr id="24" name="Text Box 5"/>
          <p:cNvSpPr txBox="1">
            <a:spLocks noChangeArrowheads="1"/>
          </p:cNvSpPr>
          <p:nvPr/>
        </p:nvSpPr>
        <p:spPr bwMode="auto">
          <a:xfrm>
            <a:off x="614891" y="1122467"/>
            <a:ext cx="6597651" cy="553998"/>
          </a:xfrm>
          <a:prstGeom prst="rect">
            <a:avLst/>
          </a:prstGeom>
          <a:noFill/>
          <a:ln w="9525">
            <a:noFill/>
            <a:miter lim="800000"/>
            <a:headEnd/>
            <a:tailEnd/>
          </a:ln>
        </p:spPr>
        <p:txBody>
          <a:bodyPr>
            <a:spAutoFit/>
          </a:bodyPr>
          <a:lstStyle/>
          <a:p>
            <a:pPr eaLnBrk="0" hangingPunct="0">
              <a:spcBef>
                <a:spcPct val="50000"/>
              </a:spcBef>
            </a:pPr>
            <a:r>
              <a:rPr lang="en-US" altLang="en-US" sz="3000" b="1" i="1" dirty="0">
                <a:solidFill>
                  <a:srgbClr val="FF0000"/>
                </a:solidFill>
              </a:rPr>
              <a:t>3.2.1.</a:t>
            </a:r>
            <a:r>
              <a:rPr lang="vi-VN" altLang="en-US" sz="3000" b="1" i="1" dirty="0">
                <a:solidFill>
                  <a:srgbClr val="FF0000"/>
                </a:solidFill>
              </a:rPr>
              <a:t> </a:t>
            </a:r>
            <a:r>
              <a:rPr lang="en-US" altLang="en-US" sz="3000" b="1" i="1" dirty="0">
                <a:solidFill>
                  <a:srgbClr val="FF0000"/>
                </a:solidFill>
              </a:rPr>
              <a:t>Bản chất của tích lũy tư bản</a:t>
            </a:r>
          </a:p>
        </p:txBody>
      </p:sp>
    </p:spTree>
    <p:extLst>
      <p:ext uri="{BB962C8B-B14F-4D97-AF65-F5344CB8AC3E}">
        <p14:creationId xmlns:p14="http://schemas.microsoft.com/office/powerpoint/2010/main" val="1244008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latin typeface="Times New Roman (Headings)"/>
              </a:rPr>
              <a:t>3.2.2. </a:t>
            </a:r>
            <a:r>
              <a:rPr lang="vi-VN" b="1" dirty="0">
                <a:latin typeface="Times New Roman (Headings)"/>
              </a:rPr>
              <a:t>Những nhân tố ảnh hưởng tói quy mô tích luỹ</a:t>
            </a:r>
            <a:endParaRPr lang="en-US" dirty="0">
              <a:latin typeface="Times New Roman (Headings)"/>
            </a:endParaRPr>
          </a:p>
        </p:txBody>
      </p:sp>
      <p:sp>
        <p:nvSpPr>
          <p:cNvPr id="3" name="Content Placeholder 2"/>
          <p:cNvSpPr>
            <a:spLocks noGrp="1"/>
          </p:cNvSpPr>
          <p:nvPr>
            <p:ph idx="1"/>
          </p:nvPr>
        </p:nvSpPr>
        <p:spPr>
          <a:xfrm>
            <a:off x="572493" y="2345635"/>
            <a:ext cx="11100021" cy="2391465"/>
          </a:xfrm>
        </p:spPr>
        <p:txBody>
          <a:bodyPr/>
          <a:lstStyle/>
          <a:p>
            <a:r>
              <a:rPr lang="vi-VN" i="1" dirty="0"/>
              <a:t>Thứ nhất,</a:t>
            </a:r>
            <a:r>
              <a:rPr lang="vi-VN" dirty="0"/>
              <a:t> trình độ khai thác sức lao động</a:t>
            </a:r>
            <a:endParaRPr lang="en-US" dirty="0"/>
          </a:p>
          <a:p>
            <a:r>
              <a:rPr lang="vi-VN" i="1" dirty="0"/>
              <a:t>Thứ hai,</a:t>
            </a:r>
            <a:r>
              <a:rPr lang="vi-VN" dirty="0"/>
              <a:t> năng suất lao động xã hội.</a:t>
            </a:r>
            <a:endParaRPr lang="en-US" dirty="0"/>
          </a:p>
          <a:p>
            <a:r>
              <a:rPr lang="vi-VN" i="1" dirty="0"/>
              <a:t>Thứ ha,</a:t>
            </a:r>
            <a:r>
              <a:rPr lang="vi-VN" dirty="0"/>
              <a:t> sử dụng hiệu quả máy móc.</a:t>
            </a:r>
            <a:endParaRPr lang="en-US" dirty="0"/>
          </a:p>
          <a:p>
            <a:r>
              <a:rPr lang="vi-VN" i="1" dirty="0"/>
              <a:t>Thứ tư,</a:t>
            </a:r>
            <a:r>
              <a:rPr lang="vi-VN" dirty="0"/>
              <a:t> đại lượng tư bản ứng trước.</a:t>
            </a:r>
            <a:endParaRPr lang="en-US" dirty="0"/>
          </a:p>
        </p:txBody>
      </p:sp>
    </p:spTree>
    <p:extLst>
      <p:ext uri="{BB962C8B-B14F-4D97-AF65-F5344CB8AC3E}">
        <p14:creationId xmlns:p14="http://schemas.microsoft.com/office/powerpoint/2010/main" val="288308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latin typeface="Times New Roman (Headings)"/>
              </a:rPr>
              <a:t>3.2.3. </a:t>
            </a:r>
            <a:r>
              <a:rPr lang="vi-VN" b="1" dirty="0">
                <a:latin typeface="Times New Roman (Headings)"/>
              </a:rPr>
              <a:t>Một số hệ quả của tích luỹ tư bản</a:t>
            </a:r>
            <a:endParaRPr lang="en-US" dirty="0">
              <a:latin typeface="Times New Roman (Headings)"/>
            </a:endParaRPr>
          </a:p>
        </p:txBody>
      </p:sp>
      <p:sp>
        <p:nvSpPr>
          <p:cNvPr id="3" name="Content Placeholder 2"/>
          <p:cNvSpPr>
            <a:spLocks noGrp="1"/>
          </p:cNvSpPr>
          <p:nvPr>
            <p:ph idx="1"/>
          </p:nvPr>
        </p:nvSpPr>
        <p:spPr>
          <a:xfrm>
            <a:off x="572493" y="2053535"/>
            <a:ext cx="11100021" cy="2670865"/>
          </a:xfrm>
        </p:spPr>
        <p:txBody>
          <a:bodyPr>
            <a:normAutofit/>
          </a:bodyPr>
          <a:lstStyle/>
          <a:p>
            <a:pPr marL="0" indent="234950"/>
            <a:r>
              <a:rPr lang="vi-VN" sz="2400" i="1" dirty="0">
                <a:latin typeface="+mj-lt"/>
              </a:rPr>
              <a:t>Thứ nhắt,</a:t>
            </a:r>
            <a:r>
              <a:rPr lang="vi-VN" sz="2400" dirty="0">
                <a:latin typeface="+mj-lt"/>
              </a:rPr>
              <a:t> tích lũy tư bản làm tăng cấu tạo hữu cơ tư bản.</a:t>
            </a:r>
            <a:endParaRPr lang="en-US" sz="2400" dirty="0">
              <a:latin typeface="+mj-lt"/>
            </a:endParaRPr>
          </a:p>
          <a:p>
            <a:pPr marL="0" indent="234950"/>
            <a:r>
              <a:rPr lang="vi-VN" sz="2400" i="1" dirty="0">
                <a:latin typeface="+mj-lt"/>
              </a:rPr>
              <a:t>Thứ hai,</a:t>
            </a:r>
            <a:r>
              <a:rPr lang="vi-VN" sz="2400" dirty="0">
                <a:latin typeface="+mj-lt"/>
              </a:rPr>
              <a:t> tích luỹ tư bản làm tăng tích tụ và tập trung tư bản.</a:t>
            </a:r>
            <a:endParaRPr lang="en-US" sz="2400" dirty="0">
              <a:latin typeface="+mj-lt"/>
            </a:endParaRPr>
          </a:p>
          <a:p>
            <a:pPr marL="0" indent="234950">
              <a:buNone/>
            </a:pPr>
            <a:r>
              <a:rPr lang="vi-VN" sz="2400" dirty="0">
                <a:effectLst/>
                <a:latin typeface="+mj-lt"/>
                <a:ea typeface="Times New Roman" panose="02020603050405020304" pitchFamily="18" charset="0"/>
              </a:rPr>
              <a:t>Tích tụ tư bản là sự tăng thêm quy mô của tư bản cá biệt bằng cách tư bản hóa giá trị thặng dư.</a:t>
            </a:r>
            <a:endParaRPr lang="en-US" sz="2400" dirty="0">
              <a:latin typeface="+mj-lt"/>
            </a:endParaRPr>
          </a:p>
          <a:p>
            <a:pPr marL="0" indent="234950"/>
            <a:r>
              <a:rPr lang="vi-VN" sz="2400" i="1" dirty="0">
                <a:latin typeface="+mj-lt"/>
              </a:rPr>
              <a:t>Thứ ba,</a:t>
            </a:r>
            <a:r>
              <a:rPr lang="vi-VN" sz="2400" dirty="0">
                <a:latin typeface="+mj-lt"/>
              </a:rPr>
              <a:t> quá trình tích luỹ tư bản làm không ngừng làm tăng chênh lệch giữa thu nhập của nhà tư bản với thu nhập của người lao động làm thuê cả tuyệt đối lẫn tương đối.</a:t>
            </a:r>
            <a:endParaRPr lang="en-US" sz="2400" dirty="0">
              <a:latin typeface="+mj-lt"/>
            </a:endParaRPr>
          </a:p>
          <a:p>
            <a:pPr marL="0" indent="234950">
              <a:buNone/>
            </a:pPr>
            <a:endParaRPr lang="en-US" sz="2400" dirty="0">
              <a:latin typeface="+mj-lt"/>
            </a:endParaRPr>
          </a:p>
        </p:txBody>
      </p:sp>
    </p:spTree>
    <p:extLst>
      <p:ext uri="{BB962C8B-B14F-4D97-AF65-F5344CB8AC3E}">
        <p14:creationId xmlns:p14="http://schemas.microsoft.com/office/powerpoint/2010/main" val="3094304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2800" y="1689100"/>
            <a:ext cx="10388600" cy="1569660"/>
          </a:xfrm>
          <a:prstGeom prst="rect">
            <a:avLst/>
          </a:prstGeom>
          <a:noFill/>
        </p:spPr>
        <p:txBody>
          <a:bodyPr wrap="square" rtlCol="0">
            <a:spAutoFit/>
          </a:bodyPr>
          <a:lstStyle/>
          <a:p>
            <a:pPr marL="0" lvl="1"/>
            <a:r>
              <a:rPr lang="en-US" sz="3200" dirty="0">
                <a:latin typeface="Times New Roman (Headings)"/>
              </a:rPr>
              <a:t>3.3. </a:t>
            </a:r>
            <a:r>
              <a:rPr lang="vi-VN" sz="3200" b="1" dirty="0">
                <a:latin typeface="Times New Roman (Headings)"/>
              </a:rPr>
              <a:t>CÁC HÌNH TH</a:t>
            </a:r>
            <a:r>
              <a:rPr lang="en-US" sz="3200" b="1" dirty="0">
                <a:latin typeface="Times New Roman (Headings)"/>
              </a:rPr>
              <a:t>Ứ</a:t>
            </a:r>
            <a:r>
              <a:rPr lang="vi-VN" sz="3200" b="1" dirty="0">
                <a:latin typeface="Times New Roman (Headings)"/>
              </a:rPr>
              <a:t>C BI</a:t>
            </a:r>
            <a:r>
              <a:rPr lang="en-US" sz="3200" b="1" dirty="0">
                <a:latin typeface="Times New Roman (Headings)"/>
              </a:rPr>
              <a:t>Ể</a:t>
            </a:r>
            <a:r>
              <a:rPr lang="vi-VN" sz="3200" b="1" dirty="0">
                <a:latin typeface="Times New Roman (Headings)"/>
              </a:rPr>
              <a:t>U HIỆN CỦA GIÁ TRỊ THẶNG D</a:t>
            </a:r>
            <a:r>
              <a:rPr lang="en-US" sz="3200" b="1" dirty="0">
                <a:latin typeface="Times New Roman (Headings)"/>
              </a:rPr>
              <a:t>Ư</a:t>
            </a:r>
            <a:r>
              <a:rPr lang="vi-VN" sz="3200" b="1" dirty="0">
                <a:latin typeface="Times New Roman (Headings)"/>
              </a:rPr>
              <a:t> TRONG NỀN KINH TẾ THỊ TRƯỜNG</a:t>
            </a:r>
            <a:endParaRPr lang="en-US" sz="3200" b="1" dirty="0">
              <a:latin typeface="Times New Roman (Headings)"/>
            </a:endParaRPr>
          </a:p>
          <a:p>
            <a:endParaRPr lang="en-US" sz="3200" dirty="0">
              <a:latin typeface="Times New Roman (Headings)"/>
            </a:endParaRPr>
          </a:p>
        </p:txBody>
      </p:sp>
    </p:spTree>
    <p:extLst>
      <p:ext uri="{BB962C8B-B14F-4D97-AF65-F5344CB8AC3E}">
        <p14:creationId xmlns:p14="http://schemas.microsoft.com/office/powerpoint/2010/main" val="1692186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678669DF-C609-4385-9E0E-3757989DE1AE}" type="slidenum">
              <a:rPr lang="en-US">
                <a:latin typeface="+mn-lt"/>
              </a:rPr>
              <a:pPr>
                <a:defRPr/>
              </a:pPr>
              <a:t>48</a:t>
            </a:fld>
            <a:endParaRPr lang="en-US">
              <a:latin typeface="+mn-lt"/>
            </a:endParaRPr>
          </a:p>
        </p:txBody>
      </p:sp>
      <p:sp>
        <p:nvSpPr>
          <p:cNvPr id="371714" name="Rectangle 2"/>
          <p:cNvSpPr>
            <a:spLocks noGrp="1" noChangeArrowheads="1"/>
          </p:cNvSpPr>
          <p:nvPr>
            <p:ph type="body" idx="4294967295"/>
          </p:nvPr>
        </p:nvSpPr>
        <p:spPr>
          <a:xfrm>
            <a:off x="1270000" y="1173706"/>
            <a:ext cx="10198100" cy="5684293"/>
          </a:xfrm>
        </p:spPr>
        <p:txBody>
          <a:bodyPr/>
          <a:lstStyle/>
          <a:p>
            <a:pPr marL="812800" indent="-812800" eaLnBrk="1" hangingPunct="1">
              <a:buFont typeface="Wingdings" pitchFamily="2" charset="2"/>
              <a:buNone/>
            </a:pPr>
            <a:endParaRPr lang="en-US" altLang="en-US" sz="4000" b="1" i="1" u="sng" dirty="0">
              <a:solidFill>
                <a:srgbClr val="FF6600"/>
              </a:solidFill>
              <a:latin typeface="Times New Roman (Headings)"/>
            </a:endParaRPr>
          </a:p>
          <a:p>
            <a:pPr marL="812800" indent="-812800" eaLnBrk="1" hangingPunct="1">
              <a:buFont typeface="Wingdings" pitchFamily="2" charset="2"/>
              <a:buNone/>
            </a:pPr>
            <a:r>
              <a:rPr lang="en-US" altLang="en-US" sz="3800" b="1" i="1" u="sng" dirty="0">
                <a:solidFill>
                  <a:srgbClr val="0000FF"/>
                </a:solidFill>
                <a:latin typeface="Times New Roman (Headings)"/>
              </a:rPr>
              <a:t>3.3.1. Lợi nhuận </a:t>
            </a:r>
          </a:p>
          <a:p>
            <a:pPr marL="812800" indent="-812800" eaLnBrk="1" hangingPunct="1">
              <a:buFont typeface="Wingdings" pitchFamily="2" charset="2"/>
              <a:buNone/>
            </a:pPr>
            <a:r>
              <a:rPr lang="en-US" altLang="en-US" sz="3800" i="1" dirty="0">
                <a:solidFill>
                  <a:srgbClr val="FF0066"/>
                </a:solidFill>
                <a:latin typeface="Times New Roman (Headings)"/>
              </a:rPr>
              <a:t>3.3.1.1. </a:t>
            </a:r>
            <a:r>
              <a:rPr lang="en-US" altLang="en-US" sz="3800" b="1" dirty="0">
                <a:solidFill>
                  <a:srgbClr val="FF0000"/>
                </a:solidFill>
                <a:latin typeface="Times New Roman (Headings)"/>
              </a:rPr>
              <a:t>Chi phí SX TBCN</a:t>
            </a:r>
            <a:endParaRPr lang="en-US" altLang="en-US" sz="3800" b="1" i="1" dirty="0">
              <a:solidFill>
                <a:srgbClr val="FF0000"/>
              </a:solidFill>
              <a:latin typeface="Times New Roman (Headings)"/>
            </a:endParaRPr>
          </a:p>
          <a:p>
            <a:pPr marL="812800" indent="-812800" eaLnBrk="1" hangingPunct="1">
              <a:buFont typeface="Wingdings" pitchFamily="2" charset="2"/>
              <a:buNone/>
            </a:pPr>
            <a:r>
              <a:rPr lang="en-US" altLang="en-US" sz="3600" dirty="0">
                <a:latin typeface="Times New Roman (Headings)"/>
              </a:rPr>
              <a:t>	Đối với xã hội, để tiến hành sản xuất hàng hoá, xã hội cần chi phí một lượng hao phí lao động nhất định bao gồm:</a:t>
            </a:r>
          </a:p>
        </p:txBody>
      </p:sp>
    </p:spTree>
    <p:extLst>
      <p:ext uri="{BB962C8B-B14F-4D97-AF65-F5344CB8AC3E}">
        <p14:creationId xmlns:p14="http://schemas.microsoft.com/office/powerpoint/2010/main" val="35158478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1714">
                                            <p:txEl>
                                              <p:pRg st="1" end="1"/>
                                            </p:txEl>
                                          </p:spTgt>
                                        </p:tgtEl>
                                        <p:attrNameLst>
                                          <p:attrName>style.visibility</p:attrName>
                                        </p:attrNameLst>
                                      </p:cBhvr>
                                      <p:to>
                                        <p:strVal val="visible"/>
                                      </p:to>
                                    </p:set>
                                    <p:animEffect transition="in" filter="fade">
                                      <p:cBhvr>
                                        <p:cTn id="7" dur="500"/>
                                        <p:tgtEl>
                                          <p:spTgt spid="3717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1714">
                                            <p:txEl>
                                              <p:pRg st="2" end="2"/>
                                            </p:txEl>
                                          </p:spTgt>
                                        </p:tgtEl>
                                        <p:attrNameLst>
                                          <p:attrName>style.visibility</p:attrName>
                                        </p:attrNameLst>
                                      </p:cBhvr>
                                      <p:to>
                                        <p:strVal val="visible"/>
                                      </p:to>
                                    </p:set>
                                    <p:animEffect transition="in" filter="fade">
                                      <p:cBhvr>
                                        <p:cTn id="12" dur="500"/>
                                        <p:tgtEl>
                                          <p:spTgt spid="37171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1714">
                                            <p:txEl>
                                              <p:pRg st="3" end="3"/>
                                            </p:txEl>
                                          </p:spTgt>
                                        </p:tgtEl>
                                        <p:attrNameLst>
                                          <p:attrName>style.visibility</p:attrName>
                                        </p:attrNameLst>
                                      </p:cBhvr>
                                      <p:to>
                                        <p:strVal val="visible"/>
                                      </p:to>
                                    </p:set>
                                    <p:animEffect transition="in" filter="fade">
                                      <p:cBhvr>
                                        <p:cTn id="17" dur="500"/>
                                        <p:tgtEl>
                                          <p:spTgt spid="3717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79DA8867-D355-4B47-90C2-73141034FE3D}" type="slidenum">
              <a:rPr lang="en-US">
                <a:latin typeface="+mn-lt"/>
              </a:rPr>
              <a:pPr>
                <a:defRPr/>
              </a:pPr>
              <a:t>49</a:t>
            </a:fld>
            <a:endParaRPr lang="en-US">
              <a:latin typeface="+mn-lt"/>
            </a:endParaRPr>
          </a:p>
        </p:txBody>
      </p:sp>
      <p:sp>
        <p:nvSpPr>
          <p:cNvPr id="372738" name="Rectangle 2"/>
          <p:cNvSpPr>
            <a:spLocks noGrp="1" noChangeArrowheads="1"/>
          </p:cNvSpPr>
          <p:nvPr>
            <p:ph type="body" idx="4294967295"/>
          </p:nvPr>
        </p:nvSpPr>
        <p:spPr>
          <a:xfrm>
            <a:off x="419100" y="0"/>
            <a:ext cx="11201400" cy="6858000"/>
          </a:xfrm>
        </p:spPr>
        <p:txBody>
          <a:bodyPr/>
          <a:lstStyle/>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sz="3600" dirty="0"/>
              <a:t>Đó là hao phí lao động thực tế của XH để SX ra hàng hóa </a:t>
            </a:r>
            <a:r>
              <a:rPr lang="en-US" altLang="en-US" sz="3600" dirty="0">
                <a:sym typeface="Wingdings" pitchFamily="2" charset="2"/>
              </a:rPr>
              <a:t> Ký hiệu </a:t>
            </a:r>
            <a:r>
              <a:rPr lang="en-US" altLang="en-US" sz="3600" dirty="0">
                <a:solidFill>
                  <a:srgbClr val="FF0000"/>
                </a:solidFill>
                <a:sym typeface="Wingdings" pitchFamily="2" charset="2"/>
              </a:rPr>
              <a:t>W</a:t>
            </a:r>
          </a:p>
          <a:p>
            <a:pPr eaLnBrk="1" hangingPunct="1">
              <a:buFont typeface="Wingdings" pitchFamily="2" charset="2"/>
              <a:buNone/>
            </a:pPr>
            <a:r>
              <a:rPr lang="en-US" altLang="en-US" sz="3600" dirty="0">
                <a:sym typeface="Wingdings" pitchFamily="2" charset="2"/>
              </a:rPr>
              <a:t>				</a:t>
            </a:r>
            <a:r>
              <a:rPr lang="en-US" altLang="en-US" sz="4000" b="1" dirty="0">
                <a:solidFill>
                  <a:srgbClr val="FF0000"/>
                </a:solidFill>
                <a:sym typeface="Wingdings" pitchFamily="2" charset="2"/>
              </a:rPr>
              <a:t>W = c + v + m</a:t>
            </a:r>
          </a:p>
        </p:txBody>
      </p:sp>
      <p:sp>
        <p:nvSpPr>
          <p:cNvPr id="372739" name="Rectangle 3"/>
          <p:cNvSpPr>
            <a:spLocks noChangeArrowheads="1"/>
          </p:cNvSpPr>
          <p:nvPr/>
        </p:nvSpPr>
        <p:spPr bwMode="auto">
          <a:xfrm>
            <a:off x="575734" y="296864"/>
            <a:ext cx="3456517" cy="898525"/>
          </a:xfrm>
          <a:prstGeom prst="rect">
            <a:avLst/>
          </a:prstGeom>
          <a:solidFill>
            <a:schemeClr val="accent1">
              <a:lumMod val="20000"/>
              <a:lumOff val="80000"/>
            </a:schemeClr>
          </a:solidFill>
          <a:ln w="12700" cap="sq">
            <a:solidFill>
              <a:srgbClr val="FF0066"/>
            </a:solidFill>
            <a:miter lim="800000"/>
            <a:headEnd type="none" w="sm" len="sm"/>
            <a:tailEnd type="none" w="sm" len="sm"/>
          </a:ln>
        </p:spPr>
        <p:txBody>
          <a:bodyPr wrap="none" anchor="ctr"/>
          <a:lstStyle/>
          <a:p>
            <a:pPr algn="ctr">
              <a:defRPr/>
            </a:pPr>
            <a:r>
              <a:rPr lang="en-US" b="1" dirty="0">
                <a:solidFill>
                  <a:srgbClr val="0000FF"/>
                </a:solidFill>
                <a:latin typeface="Arial" charset="0"/>
              </a:rPr>
              <a:t> Lao </a:t>
            </a:r>
            <a:r>
              <a:rPr lang="en-US" b="1" dirty="0" err="1">
                <a:solidFill>
                  <a:srgbClr val="0000FF"/>
                </a:solidFill>
                <a:latin typeface="Arial" charset="0"/>
              </a:rPr>
              <a:t>động</a:t>
            </a:r>
            <a:r>
              <a:rPr lang="en-US" b="1" dirty="0">
                <a:solidFill>
                  <a:srgbClr val="0000FF"/>
                </a:solidFill>
                <a:latin typeface="Arial" charset="0"/>
              </a:rPr>
              <a:t> SX</a:t>
            </a:r>
          </a:p>
          <a:p>
            <a:pPr algn="ctr">
              <a:defRPr/>
            </a:pPr>
            <a:r>
              <a:rPr lang="en-US" b="1" dirty="0">
                <a:solidFill>
                  <a:srgbClr val="0000FF"/>
                </a:solidFill>
                <a:latin typeface="Arial" charset="0"/>
              </a:rPr>
              <a:t> </a:t>
            </a:r>
            <a:r>
              <a:rPr lang="en-US" b="1" dirty="0" err="1">
                <a:solidFill>
                  <a:srgbClr val="0000FF"/>
                </a:solidFill>
                <a:latin typeface="Arial" charset="0"/>
              </a:rPr>
              <a:t>hàng</a:t>
            </a:r>
            <a:r>
              <a:rPr lang="en-US" b="1" dirty="0">
                <a:solidFill>
                  <a:srgbClr val="0000FF"/>
                </a:solidFill>
                <a:latin typeface="Arial" charset="0"/>
              </a:rPr>
              <a:t> </a:t>
            </a:r>
            <a:r>
              <a:rPr lang="en-US" b="1" dirty="0" err="1">
                <a:solidFill>
                  <a:srgbClr val="0000FF"/>
                </a:solidFill>
                <a:latin typeface="Arial" charset="0"/>
              </a:rPr>
              <a:t>hóa</a:t>
            </a:r>
            <a:r>
              <a:rPr lang="en-US" b="1" dirty="0">
                <a:solidFill>
                  <a:srgbClr val="0000FF"/>
                </a:solidFill>
                <a:latin typeface="Arial" charset="0"/>
              </a:rPr>
              <a:t>  </a:t>
            </a:r>
          </a:p>
        </p:txBody>
      </p:sp>
      <p:sp>
        <p:nvSpPr>
          <p:cNvPr id="372740" name="Rectangle 4"/>
          <p:cNvSpPr>
            <a:spLocks noChangeArrowheads="1"/>
          </p:cNvSpPr>
          <p:nvPr/>
        </p:nvSpPr>
        <p:spPr bwMode="auto">
          <a:xfrm>
            <a:off x="8113185" y="296864"/>
            <a:ext cx="3168649" cy="936625"/>
          </a:xfrm>
          <a:prstGeom prst="rect">
            <a:avLst/>
          </a:prstGeom>
          <a:solidFill>
            <a:schemeClr val="accent1">
              <a:lumMod val="20000"/>
              <a:lumOff val="80000"/>
            </a:schemeClr>
          </a:solidFill>
          <a:ln w="12700" cap="sq">
            <a:solidFill>
              <a:srgbClr val="FF0066"/>
            </a:solidFill>
            <a:miter lim="800000"/>
            <a:headEnd type="none" w="sm" len="sm"/>
            <a:tailEnd type="none" w="sm" len="sm"/>
          </a:ln>
        </p:spPr>
        <p:txBody>
          <a:bodyPr wrap="none" anchor="ctr"/>
          <a:lstStyle/>
          <a:p>
            <a:pPr algn="ctr">
              <a:defRPr/>
            </a:pPr>
            <a:r>
              <a:rPr lang="en-US" b="1" dirty="0">
                <a:solidFill>
                  <a:srgbClr val="0000FF"/>
                </a:solidFill>
                <a:latin typeface="Arial" charset="0"/>
              </a:rPr>
              <a:t>Lao </a:t>
            </a:r>
            <a:r>
              <a:rPr lang="en-US" b="1" dirty="0" err="1">
                <a:solidFill>
                  <a:srgbClr val="0000FF"/>
                </a:solidFill>
                <a:latin typeface="Arial" charset="0"/>
              </a:rPr>
              <a:t>động</a:t>
            </a:r>
            <a:r>
              <a:rPr lang="en-US" b="1" dirty="0">
                <a:solidFill>
                  <a:srgbClr val="0000FF"/>
                </a:solidFill>
                <a:latin typeface="Arial" charset="0"/>
              </a:rPr>
              <a:t> </a:t>
            </a:r>
            <a:r>
              <a:rPr lang="en-US" b="1" dirty="0" err="1">
                <a:solidFill>
                  <a:srgbClr val="0000FF"/>
                </a:solidFill>
                <a:latin typeface="Arial" charset="0"/>
              </a:rPr>
              <a:t>sống</a:t>
            </a:r>
            <a:endParaRPr lang="en-US" b="1" dirty="0">
              <a:solidFill>
                <a:srgbClr val="0000FF"/>
              </a:solidFill>
              <a:latin typeface="Arial" charset="0"/>
            </a:endParaRPr>
          </a:p>
        </p:txBody>
      </p:sp>
      <p:sp>
        <p:nvSpPr>
          <p:cNvPr id="372741" name="Rectangle 5"/>
          <p:cNvSpPr>
            <a:spLocks noChangeArrowheads="1"/>
          </p:cNvSpPr>
          <p:nvPr/>
        </p:nvSpPr>
        <p:spPr bwMode="auto">
          <a:xfrm>
            <a:off x="4656667" y="1952625"/>
            <a:ext cx="2832100" cy="909638"/>
          </a:xfrm>
          <a:prstGeom prst="rect">
            <a:avLst/>
          </a:prstGeom>
          <a:solidFill>
            <a:schemeClr val="accent1">
              <a:lumMod val="20000"/>
              <a:lumOff val="80000"/>
            </a:schemeClr>
          </a:solidFill>
          <a:ln w="12700" cap="sq">
            <a:solidFill>
              <a:srgbClr val="FF0066"/>
            </a:solidFill>
            <a:miter lim="800000"/>
            <a:headEnd type="none" w="sm" len="sm"/>
            <a:tailEnd type="none" w="sm" len="sm"/>
          </a:ln>
        </p:spPr>
        <p:txBody>
          <a:bodyPr wrap="none" anchor="ctr"/>
          <a:lstStyle/>
          <a:p>
            <a:pPr algn="ctr">
              <a:defRPr/>
            </a:pPr>
            <a:r>
              <a:rPr lang="en-US" dirty="0">
                <a:solidFill>
                  <a:srgbClr val="0000FF"/>
                </a:solidFill>
                <a:latin typeface="Arial" charset="0"/>
              </a:rPr>
              <a:t>c</a:t>
            </a:r>
          </a:p>
        </p:txBody>
      </p:sp>
      <p:sp>
        <p:nvSpPr>
          <p:cNvPr id="372742" name="Rectangle 6"/>
          <p:cNvSpPr>
            <a:spLocks noChangeArrowheads="1"/>
          </p:cNvSpPr>
          <p:nvPr/>
        </p:nvSpPr>
        <p:spPr bwMode="auto">
          <a:xfrm>
            <a:off x="8208434" y="1952626"/>
            <a:ext cx="3119967" cy="938213"/>
          </a:xfrm>
          <a:prstGeom prst="rect">
            <a:avLst/>
          </a:prstGeom>
          <a:solidFill>
            <a:schemeClr val="accent1">
              <a:lumMod val="20000"/>
              <a:lumOff val="80000"/>
            </a:schemeClr>
          </a:solidFill>
          <a:ln w="12700" cap="sq">
            <a:solidFill>
              <a:srgbClr val="FF0066"/>
            </a:solidFill>
            <a:miter lim="800000"/>
            <a:headEnd type="none" w="sm" len="sm"/>
            <a:tailEnd type="none" w="sm" len="sm"/>
          </a:ln>
        </p:spPr>
        <p:txBody>
          <a:bodyPr wrap="none" anchor="ctr"/>
          <a:lstStyle/>
          <a:p>
            <a:pPr algn="ctr">
              <a:defRPr/>
            </a:pPr>
            <a:r>
              <a:rPr lang="en-US" dirty="0">
                <a:solidFill>
                  <a:srgbClr val="0000FF"/>
                </a:solidFill>
                <a:latin typeface="Arial" charset="0"/>
              </a:rPr>
              <a:t> v + m</a:t>
            </a:r>
          </a:p>
        </p:txBody>
      </p:sp>
      <p:sp>
        <p:nvSpPr>
          <p:cNvPr id="372743" name="Rectangle 7"/>
          <p:cNvSpPr>
            <a:spLocks noChangeArrowheads="1"/>
          </p:cNvSpPr>
          <p:nvPr/>
        </p:nvSpPr>
        <p:spPr bwMode="auto">
          <a:xfrm>
            <a:off x="4656667" y="296863"/>
            <a:ext cx="2832100" cy="900112"/>
          </a:xfrm>
          <a:prstGeom prst="rect">
            <a:avLst/>
          </a:prstGeom>
          <a:solidFill>
            <a:schemeClr val="accent1">
              <a:lumMod val="20000"/>
              <a:lumOff val="80000"/>
            </a:schemeClr>
          </a:solidFill>
          <a:ln w="12700" cap="sq">
            <a:solidFill>
              <a:srgbClr val="FF0066"/>
            </a:solidFill>
            <a:miter lim="800000"/>
            <a:headEnd type="none" w="sm" len="sm"/>
            <a:tailEnd type="none" w="sm" len="sm"/>
          </a:ln>
        </p:spPr>
        <p:txBody>
          <a:bodyPr wrap="none" anchor="ctr"/>
          <a:lstStyle/>
          <a:p>
            <a:pPr algn="ctr">
              <a:defRPr/>
            </a:pPr>
            <a:r>
              <a:rPr lang="en-US" b="1" dirty="0">
                <a:solidFill>
                  <a:srgbClr val="FFFF00"/>
                </a:solidFill>
                <a:latin typeface="Arial" charset="0"/>
              </a:rPr>
              <a:t> </a:t>
            </a:r>
            <a:r>
              <a:rPr lang="en-US" b="1" dirty="0" err="1">
                <a:solidFill>
                  <a:srgbClr val="0000FF"/>
                </a:solidFill>
                <a:latin typeface="Arial" charset="0"/>
              </a:rPr>
              <a:t>lao</a:t>
            </a:r>
            <a:r>
              <a:rPr lang="en-US" b="1" dirty="0">
                <a:solidFill>
                  <a:srgbClr val="0000FF"/>
                </a:solidFill>
                <a:latin typeface="Arial" charset="0"/>
              </a:rPr>
              <a:t> </a:t>
            </a:r>
            <a:r>
              <a:rPr lang="en-US" b="1" dirty="0" err="1">
                <a:solidFill>
                  <a:srgbClr val="0000FF"/>
                </a:solidFill>
                <a:latin typeface="Arial" charset="0"/>
              </a:rPr>
              <a:t>động</a:t>
            </a:r>
            <a:endParaRPr lang="en-US" b="1" dirty="0">
              <a:solidFill>
                <a:srgbClr val="0000FF"/>
              </a:solidFill>
              <a:latin typeface="Arial" charset="0"/>
            </a:endParaRPr>
          </a:p>
          <a:p>
            <a:pPr algn="ctr">
              <a:defRPr/>
            </a:pPr>
            <a:r>
              <a:rPr lang="en-US" b="1" dirty="0" err="1">
                <a:solidFill>
                  <a:srgbClr val="0000FF"/>
                </a:solidFill>
                <a:latin typeface="Arial" charset="0"/>
              </a:rPr>
              <a:t>Quá</a:t>
            </a:r>
            <a:r>
              <a:rPr lang="en-US" b="1" dirty="0">
                <a:solidFill>
                  <a:srgbClr val="0000FF"/>
                </a:solidFill>
                <a:latin typeface="Arial" charset="0"/>
              </a:rPr>
              <a:t> </a:t>
            </a:r>
            <a:r>
              <a:rPr lang="en-US" b="1" dirty="0" err="1">
                <a:solidFill>
                  <a:srgbClr val="0000FF"/>
                </a:solidFill>
                <a:latin typeface="Arial" charset="0"/>
              </a:rPr>
              <a:t>khứ</a:t>
            </a:r>
            <a:endParaRPr lang="en-US" b="1" dirty="0">
              <a:solidFill>
                <a:srgbClr val="0000FF"/>
              </a:solidFill>
              <a:latin typeface="Arial" charset="0"/>
            </a:endParaRPr>
          </a:p>
        </p:txBody>
      </p:sp>
      <p:sp>
        <p:nvSpPr>
          <p:cNvPr id="372744" name="Rectangle 8"/>
          <p:cNvSpPr>
            <a:spLocks noChangeArrowheads="1"/>
          </p:cNvSpPr>
          <p:nvPr/>
        </p:nvSpPr>
        <p:spPr bwMode="auto">
          <a:xfrm>
            <a:off x="527051" y="1962151"/>
            <a:ext cx="3553883" cy="900113"/>
          </a:xfrm>
          <a:prstGeom prst="rect">
            <a:avLst/>
          </a:prstGeom>
          <a:solidFill>
            <a:schemeClr val="accent1">
              <a:lumMod val="20000"/>
              <a:lumOff val="80000"/>
            </a:schemeClr>
          </a:solidFill>
          <a:ln w="12700" cap="sq">
            <a:solidFill>
              <a:srgbClr val="FF0066"/>
            </a:solidFill>
            <a:miter lim="800000"/>
            <a:headEnd type="none" w="sm" len="sm"/>
            <a:tailEnd type="none" w="sm" len="sm"/>
          </a:ln>
        </p:spPr>
        <p:txBody>
          <a:bodyPr wrap="none" anchor="ctr"/>
          <a:lstStyle/>
          <a:p>
            <a:pPr algn="ctr">
              <a:defRPr/>
            </a:pPr>
            <a:r>
              <a:rPr lang="en-US" dirty="0">
                <a:latin typeface="Arial" charset="0"/>
              </a:rPr>
              <a:t> </a:t>
            </a:r>
            <a:r>
              <a:rPr lang="en-US" b="1" dirty="0" err="1">
                <a:solidFill>
                  <a:srgbClr val="0000FF"/>
                </a:solidFill>
                <a:latin typeface="Arial" charset="0"/>
              </a:rPr>
              <a:t>Giá</a:t>
            </a:r>
            <a:r>
              <a:rPr lang="en-US" b="1" dirty="0">
                <a:solidFill>
                  <a:srgbClr val="0000FF"/>
                </a:solidFill>
                <a:latin typeface="Arial" charset="0"/>
              </a:rPr>
              <a:t> </a:t>
            </a:r>
            <a:r>
              <a:rPr lang="en-US" b="1" dirty="0" err="1">
                <a:solidFill>
                  <a:srgbClr val="0000FF"/>
                </a:solidFill>
                <a:latin typeface="Arial" charset="0"/>
              </a:rPr>
              <a:t>trị</a:t>
            </a:r>
            <a:r>
              <a:rPr lang="en-US" b="1" dirty="0">
                <a:solidFill>
                  <a:srgbClr val="0000FF"/>
                </a:solidFill>
                <a:latin typeface="Arial" charset="0"/>
              </a:rPr>
              <a:t> </a:t>
            </a:r>
          </a:p>
          <a:p>
            <a:pPr algn="ctr">
              <a:defRPr/>
            </a:pPr>
            <a:r>
              <a:rPr lang="en-US" b="1" dirty="0" err="1">
                <a:solidFill>
                  <a:srgbClr val="0000FF"/>
                </a:solidFill>
                <a:latin typeface="Arial" charset="0"/>
              </a:rPr>
              <a:t>Hàng</a:t>
            </a:r>
            <a:r>
              <a:rPr lang="en-US" b="1" dirty="0">
                <a:solidFill>
                  <a:srgbClr val="0000FF"/>
                </a:solidFill>
                <a:latin typeface="Arial" charset="0"/>
              </a:rPr>
              <a:t> </a:t>
            </a:r>
            <a:r>
              <a:rPr lang="en-US" b="1" dirty="0" err="1">
                <a:solidFill>
                  <a:srgbClr val="0000FF"/>
                </a:solidFill>
                <a:latin typeface="Arial" charset="0"/>
              </a:rPr>
              <a:t>hóa</a:t>
            </a:r>
            <a:endParaRPr lang="en-US" b="1" dirty="0">
              <a:solidFill>
                <a:srgbClr val="0000FF"/>
              </a:solidFill>
              <a:latin typeface="Arial" charset="0"/>
            </a:endParaRPr>
          </a:p>
        </p:txBody>
      </p:sp>
      <p:sp>
        <p:nvSpPr>
          <p:cNvPr id="372745" name="Rectangle 9"/>
          <p:cNvSpPr>
            <a:spLocks noChangeArrowheads="1"/>
          </p:cNvSpPr>
          <p:nvPr/>
        </p:nvSpPr>
        <p:spPr bwMode="auto">
          <a:xfrm>
            <a:off x="4127501" y="549275"/>
            <a:ext cx="624417" cy="369332"/>
          </a:xfrm>
          <a:prstGeom prst="rect">
            <a:avLst/>
          </a:prstGeom>
          <a:noFill/>
          <a:ln w="12700" cap="sq">
            <a:noFill/>
            <a:miter lim="800000"/>
            <a:headEnd type="none" w="sm" len="sm"/>
            <a:tailEnd type="none" w="sm" len="sm"/>
          </a:ln>
        </p:spPr>
        <p:txBody>
          <a:bodyPr>
            <a:spAutoFit/>
          </a:bodyPr>
          <a:lstStyle/>
          <a:p>
            <a:r>
              <a:rPr lang="en-US" altLang="en-US">
                <a:latin typeface="Arial" charset="0"/>
              </a:rPr>
              <a:t>=</a:t>
            </a:r>
          </a:p>
        </p:txBody>
      </p:sp>
      <p:sp>
        <p:nvSpPr>
          <p:cNvPr id="372746" name="Rectangle 10"/>
          <p:cNvSpPr>
            <a:spLocks noChangeArrowheads="1"/>
          </p:cNvSpPr>
          <p:nvPr/>
        </p:nvSpPr>
        <p:spPr bwMode="auto">
          <a:xfrm>
            <a:off x="7488767" y="584200"/>
            <a:ext cx="529167" cy="369332"/>
          </a:xfrm>
          <a:prstGeom prst="rect">
            <a:avLst/>
          </a:prstGeom>
          <a:noFill/>
          <a:ln w="12700" cap="sq">
            <a:noFill/>
            <a:miter lim="800000"/>
            <a:headEnd type="none" w="sm" len="sm"/>
            <a:tailEnd type="none" w="sm" len="sm"/>
          </a:ln>
        </p:spPr>
        <p:txBody>
          <a:bodyPr>
            <a:spAutoFit/>
          </a:bodyPr>
          <a:lstStyle/>
          <a:p>
            <a:r>
              <a:rPr lang="en-US" altLang="en-US">
                <a:latin typeface="Arial" charset="0"/>
              </a:rPr>
              <a:t>+</a:t>
            </a:r>
          </a:p>
        </p:txBody>
      </p:sp>
      <p:sp>
        <p:nvSpPr>
          <p:cNvPr id="372747" name="Rectangle 11"/>
          <p:cNvSpPr>
            <a:spLocks noChangeArrowheads="1"/>
          </p:cNvSpPr>
          <p:nvPr/>
        </p:nvSpPr>
        <p:spPr bwMode="auto">
          <a:xfrm>
            <a:off x="4127501" y="2168525"/>
            <a:ext cx="378884" cy="369332"/>
          </a:xfrm>
          <a:prstGeom prst="rect">
            <a:avLst/>
          </a:prstGeom>
          <a:noFill/>
          <a:ln w="12700" cap="sq">
            <a:noFill/>
            <a:miter lim="800000"/>
            <a:headEnd type="none" w="sm" len="sm"/>
            <a:tailEnd type="none" w="sm" len="sm"/>
          </a:ln>
        </p:spPr>
        <p:txBody>
          <a:bodyPr>
            <a:spAutoFit/>
          </a:bodyPr>
          <a:lstStyle/>
          <a:p>
            <a:r>
              <a:rPr lang="en-US" altLang="en-US">
                <a:latin typeface="Arial" charset="0"/>
              </a:rPr>
              <a:t>=</a:t>
            </a:r>
          </a:p>
        </p:txBody>
      </p:sp>
      <p:sp>
        <p:nvSpPr>
          <p:cNvPr id="372748" name="Rectangle 12"/>
          <p:cNvSpPr>
            <a:spLocks noChangeArrowheads="1"/>
          </p:cNvSpPr>
          <p:nvPr/>
        </p:nvSpPr>
        <p:spPr bwMode="auto">
          <a:xfrm>
            <a:off x="7535334" y="2168525"/>
            <a:ext cx="529167" cy="369332"/>
          </a:xfrm>
          <a:prstGeom prst="rect">
            <a:avLst/>
          </a:prstGeom>
          <a:noFill/>
          <a:ln w="12700" cap="sq">
            <a:noFill/>
            <a:miter lim="800000"/>
            <a:headEnd type="none" w="sm" len="sm"/>
            <a:tailEnd type="none" w="sm" len="sm"/>
          </a:ln>
        </p:spPr>
        <p:txBody>
          <a:bodyPr>
            <a:spAutoFit/>
          </a:bodyPr>
          <a:lstStyle/>
          <a:p>
            <a:r>
              <a:rPr lang="en-US" altLang="en-US">
                <a:latin typeface="Arial" charset="0"/>
              </a:rPr>
              <a:t>+</a:t>
            </a:r>
          </a:p>
        </p:txBody>
      </p:sp>
      <p:sp>
        <p:nvSpPr>
          <p:cNvPr id="372749" name="Line 13"/>
          <p:cNvSpPr>
            <a:spLocks noChangeShapeType="1"/>
          </p:cNvSpPr>
          <p:nvPr/>
        </p:nvSpPr>
        <p:spPr bwMode="auto">
          <a:xfrm>
            <a:off x="2302933" y="1196975"/>
            <a:ext cx="0" cy="755650"/>
          </a:xfrm>
          <a:prstGeom prst="line">
            <a:avLst/>
          </a:prstGeom>
          <a:noFill/>
          <a:ln w="28575" cap="sq">
            <a:solidFill>
              <a:schemeClr val="tx1"/>
            </a:solidFill>
            <a:round/>
            <a:headEnd type="none" w="sm" len="sm"/>
            <a:tailEnd type="triangle" w="sm" len="sm"/>
          </a:ln>
        </p:spPr>
        <p:txBody>
          <a:bodyPr/>
          <a:lstStyle/>
          <a:p>
            <a:endParaRPr lang="en-US"/>
          </a:p>
        </p:txBody>
      </p:sp>
      <p:sp>
        <p:nvSpPr>
          <p:cNvPr id="372750" name="Line 14"/>
          <p:cNvSpPr>
            <a:spLocks noChangeShapeType="1"/>
          </p:cNvSpPr>
          <p:nvPr/>
        </p:nvSpPr>
        <p:spPr bwMode="auto">
          <a:xfrm>
            <a:off x="6096000" y="1196975"/>
            <a:ext cx="0" cy="755650"/>
          </a:xfrm>
          <a:prstGeom prst="line">
            <a:avLst/>
          </a:prstGeom>
          <a:noFill/>
          <a:ln w="28575" cap="sq">
            <a:solidFill>
              <a:schemeClr val="tx1"/>
            </a:solidFill>
            <a:round/>
            <a:headEnd type="none" w="sm" len="sm"/>
            <a:tailEnd type="triangle" w="sm" len="sm"/>
          </a:ln>
        </p:spPr>
        <p:txBody>
          <a:bodyPr/>
          <a:lstStyle/>
          <a:p>
            <a:endParaRPr lang="en-US"/>
          </a:p>
        </p:txBody>
      </p:sp>
      <p:sp>
        <p:nvSpPr>
          <p:cNvPr id="372751" name="Line 15"/>
          <p:cNvSpPr>
            <a:spLocks noChangeShapeType="1"/>
          </p:cNvSpPr>
          <p:nvPr/>
        </p:nvSpPr>
        <p:spPr bwMode="auto">
          <a:xfrm>
            <a:off x="9696451" y="1196975"/>
            <a:ext cx="0" cy="755650"/>
          </a:xfrm>
          <a:prstGeom prst="line">
            <a:avLst/>
          </a:prstGeom>
          <a:noFill/>
          <a:ln w="28575" cap="sq">
            <a:solidFill>
              <a:schemeClr val="tx1"/>
            </a:solidFill>
            <a:round/>
            <a:headEnd type="none" w="sm" len="sm"/>
            <a:tailEnd type="triangle" w="sm" len="sm"/>
          </a:ln>
        </p:spPr>
        <p:txBody>
          <a:bodyPr/>
          <a:lstStyle/>
          <a:p>
            <a:endParaRPr lang="en-US"/>
          </a:p>
        </p:txBody>
      </p:sp>
    </p:spTree>
    <p:extLst>
      <p:ext uri="{BB962C8B-B14F-4D97-AF65-F5344CB8AC3E}">
        <p14:creationId xmlns:p14="http://schemas.microsoft.com/office/powerpoint/2010/main" val="30098733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72739"/>
                                        </p:tgtEl>
                                        <p:attrNameLst>
                                          <p:attrName>style.visibility</p:attrName>
                                        </p:attrNameLst>
                                      </p:cBhvr>
                                      <p:to>
                                        <p:strVal val="visible"/>
                                      </p:to>
                                    </p:set>
                                    <p:animEffect transition="in" filter="box(in)">
                                      <p:cBhvr>
                                        <p:cTn id="7" dur="500"/>
                                        <p:tgtEl>
                                          <p:spTgt spid="372739"/>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372745"/>
                                        </p:tgtEl>
                                        <p:attrNameLst>
                                          <p:attrName>style.visibility</p:attrName>
                                        </p:attrNameLst>
                                      </p:cBhvr>
                                      <p:to>
                                        <p:strVal val="visible"/>
                                      </p:to>
                                    </p:set>
                                    <p:animEffect transition="in" filter="strips(downRight)">
                                      <p:cBhvr>
                                        <p:cTn id="11" dur="500"/>
                                        <p:tgtEl>
                                          <p:spTgt spid="372745"/>
                                        </p:tgtEl>
                                      </p:cBhvr>
                                    </p:animEffect>
                                  </p:childTnLst>
                                </p:cTn>
                              </p:par>
                            </p:childTnLst>
                          </p:cTn>
                        </p:par>
                        <p:par>
                          <p:cTn id="12" fill="hold" nodeType="afterGroup">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372743"/>
                                        </p:tgtEl>
                                        <p:attrNameLst>
                                          <p:attrName>style.visibility</p:attrName>
                                        </p:attrNameLst>
                                      </p:cBhvr>
                                      <p:to>
                                        <p:strVal val="visible"/>
                                      </p:to>
                                    </p:set>
                                    <p:animEffect transition="in" filter="box(out)">
                                      <p:cBhvr>
                                        <p:cTn id="15" dur="500"/>
                                        <p:tgtEl>
                                          <p:spTgt spid="372743"/>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372746"/>
                                        </p:tgtEl>
                                        <p:attrNameLst>
                                          <p:attrName>style.visibility</p:attrName>
                                        </p:attrNameLst>
                                      </p:cBhvr>
                                      <p:to>
                                        <p:strVal val="visible"/>
                                      </p:to>
                                    </p:set>
                                    <p:animEffect transition="in" filter="strips(downRight)">
                                      <p:cBhvr>
                                        <p:cTn id="19" dur="500"/>
                                        <p:tgtEl>
                                          <p:spTgt spid="372746"/>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372740"/>
                                        </p:tgtEl>
                                        <p:attrNameLst>
                                          <p:attrName>style.visibility</p:attrName>
                                        </p:attrNameLst>
                                      </p:cBhvr>
                                      <p:to>
                                        <p:strVal val="visible"/>
                                      </p:to>
                                    </p:set>
                                    <p:animEffect transition="in" filter="box(in)">
                                      <p:cBhvr>
                                        <p:cTn id="23" dur="500"/>
                                        <p:tgtEl>
                                          <p:spTgt spid="372740"/>
                                        </p:tgtEl>
                                      </p:cBhvr>
                                    </p:animEffect>
                                  </p:childTnLst>
                                </p:cTn>
                              </p:par>
                            </p:childTnLst>
                          </p:cTn>
                        </p:par>
                        <p:par>
                          <p:cTn id="24" fill="hold" nodeType="afterGroup">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372749"/>
                                        </p:tgtEl>
                                        <p:attrNameLst>
                                          <p:attrName>style.visibility</p:attrName>
                                        </p:attrNameLst>
                                      </p:cBhvr>
                                      <p:to>
                                        <p:strVal val="visible"/>
                                      </p:to>
                                    </p:set>
                                    <p:animEffect transition="in" filter="strips(downLeft)">
                                      <p:cBhvr>
                                        <p:cTn id="27" dur="500"/>
                                        <p:tgtEl>
                                          <p:spTgt spid="372749"/>
                                        </p:tgtEl>
                                      </p:cBhvr>
                                    </p:animEffect>
                                  </p:childTnLst>
                                </p:cTn>
                              </p:par>
                            </p:childTnLst>
                          </p:cTn>
                        </p:par>
                        <p:par>
                          <p:cTn id="28" fill="hold" nodeType="afterGroup">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372744"/>
                                        </p:tgtEl>
                                        <p:attrNameLst>
                                          <p:attrName>style.visibility</p:attrName>
                                        </p:attrNameLst>
                                      </p:cBhvr>
                                      <p:to>
                                        <p:strVal val="visible"/>
                                      </p:to>
                                    </p:set>
                                    <p:animEffect transition="in" filter="circle(in)">
                                      <p:cBhvr>
                                        <p:cTn id="31" dur="500"/>
                                        <p:tgtEl>
                                          <p:spTgt spid="372744"/>
                                        </p:tgtEl>
                                      </p:cBhvr>
                                    </p:animEffect>
                                  </p:childTnLst>
                                </p:cTn>
                              </p:par>
                            </p:childTnLst>
                          </p:cTn>
                        </p:par>
                        <p:par>
                          <p:cTn id="32" fill="hold" nodeType="afterGroup">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372747"/>
                                        </p:tgtEl>
                                        <p:attrNameLst>
                                          <p:attrName>style.visibility</p:attrName>
                                        </p:attrNameLst>
                                      </p:cBhvr>
                                      <p:to>
                                        <p:strVal val="visible"/>
                                      </p:to>
                                    </p:set>
                                    <p:animEffect transition="in" filter="strips(downRight)">
                                      <p:cBhvr>
                                        <p:cTn id="35" dur="500"/>
                                        <p:tgtEl>
                                          <p:spTgt spid="372747"/>
                                        </p:tgtEl>
                                      </p:cBhvr>
                                    </p:animEffect>
                                  </p:childTnLst>
                                </p:cTn>
                              </p:par>
                            </p:childTnLst>
                          </p:cTn>
                        </p:par>
                        <p:par>
                          <p:cTn id="36" fill="hold" nodeType="afterGroup">
                            <p:stCondLst>
                              <p:cond delay="4000"/>
                            </p:stCondLst>
                            <p:childTnLst>
                              <p:par>
                                <p:cTn id="37" presetID="18" presetClass="entr" presetSubtype="12" fill="hold" grpId="0" nodeType="afterEffect">
                                  <p:stCondLst>
                                    <p:cond delay="0"/>
                                  </p:stCondLst>
                                  <p:childTnLst>
                                    <p:set>
                                      <p:cBhvr>
                                        <p:cTn id="38" dur="1" fill="hold">
                                          <p:stCondLst>
                                            <p:cond delay="0"/>
                                          </p:stCondLst>
                                        </p:cTn>
                                        <p:tgtEl>
                                          <p:spTgt spid="372750"/>
                                        </p:tgtEl>
                                        <p:attrNameLst>
                                          <p:attrName>style.visibility</p:attrName>
                                        </p:attrNameLst>
                                      </p:cBhvr>
                                      <p:to>
                                        <p:strVal val="visible"/>
                                      </p:to>
                                    </p:set>
                                    <p:animEffect transition="in" filter="strips(downLeft)">
                                      <p:cBhvr>
                                        <p:cTn id="39" dur="500"/>
                                        <p:tgtEl>
                                          <p:spTgt spid="372750"/>
                                        </p:tgtEl>
                                      </p:cBhvr>
                                    </p:animEffect>
                                  </p:childTnLst>
                                </p:cTn>
                              </p:par>
                            </p:childTnLst>
                          </p:cTn>
                        </p:par>
                        <p:par>
                          <p:cTn id="40" fill="hold" nodeType="afterGroup">
                            <p:stCondLst>
                              <p:cond delay="4500"/>
                            </p:stCondLst>
                            <p:childTnLst>
                              <p:par>
                                <p:cTn id="41" presetID="6" presetClass="entr" presetSubtype="32" fill="hold" grpId="0" nodeType="afterEffect">
                                  <p:stCondLst>
                                    <p:cond delay="0"/>
                                  </p:stCondLst>
                                  <p:childTnLst>
                                    <p:set>
                                      <p:cBhvr>
                                        <p:cTn id="42" dur="1" fill="hold">
                                          <p:stCondLst>
                                            <p:cond delay="0"/>
                                          </p:stCondLst>
                                        </p:cTn>
                                        <p:tgtEl>
                                          <p:spTgt spid="372741"/>
                                        </p:tgtEl>
                                        <p:attrNameLst>
                                          <p:attrName>style.visibility</p:attrName>
                                        </p:attrNameLst>
                                      </p:cBhvr>
                                      <p:to>
                                        <p:strVal val="visible"/>
                                      </p:to>
                                    </p:set>
                                    <p:animEffect transition="in" filter="circle(out)">
                                      <p:cBhvr>
                                        <p:cTn id="43" dur="500"/>
                                        <p:tgtEl>
                                          <p:spTgt spid="372741"/>
                                        </p:tgtEl>
                                      </p:cBhvr>
                                    </p:animEffect>
                                  </p:childTnLst>
                                </p:cTn>
                              </p:par>
                            </p:childTnLst>
                          </p:cTn>
                        </p:par>
                        <p:par>
                          <p:cTn id="44" fill="hold" nodeType="afterGroup">
                            <p:stCondLst>
                              <p:cond delay="5000"/>
                            </p:stCondLst>
                            <p:childTnLst>
                              <p:par>
                                <p:cTn id="45" presetID="18" presetClass="entr" presetSubtype="6" fill="hold" grpId="0" nodeType="afterEffect">
                                  <p:stCondLst>
                                    <p:cond delay="0"/>
                                  </p:stCondLst>
                                  <p:childTnLst>
                                    <p:set>
                                      <p:cBhvr>
                                        <p:cTn id="46" dur="1" fill="hold">
                                          <p:stCondLst>
                                            <p:cond delay="0"/>
                                          </p:stCondLst>
                                        </p:cTn>
                                        <p:tgtEl>
                                          <p:spTgt spid="372748"/>
                                        </p:tgtEl>
                                        <p:attrNameLst>
                                          <p:attrName>style.visibility</p:attrName>
                                        </p:attrNameLst>
                                      </p:cBhvr>
                                      <p:to>
                                        <p:strVal val="visible"/>
                                      </p:to>
                                    </p:set>
                                    <p:animEffect transition="in" filter="strips(downRight)">
                                      <p:cBhvr>
                                        <p:cTn id="47" dur="500"/>
                                        <p:tgtEl>
                                          <p:spTgt spid="372748"/>
                                        </p:tgtEl>
                                      </p:cBhvr>
                                    </p:animEffect>
                                  </p:childTnLst>
                                </p:cTn>
                              </p:par>
                            </p:childTnLst>
                          </p:cTn>
                        </p:par>
                        <p:par>
                          <p:cTn id="48" fill="hold" nodeType="afterGroup">
                            <p:stCondLst>
                              <p:cond delay="5500"/>
                            </p:stCondLst>
                            <p:childTnLst>
                              <p:par>
                                <p:cTn id="49" presetID="18" presetClass="entr" presetSubtype="12" fill="hold" grpId="0" nodeType="afterEffect">
                                  <p:stCondLst>
                                    <p:cond delay="0"/>
                                  </p:stCondLst>
                                  <p:childTnLst>
                                    <p:set>
                                      <p:cBhvr>
                                        <p:cTn id="50" dur="1" fill="hold">
                                          <p:stCondLst>
                                            <p:cond delay="0"/>
                                          </p:stCondLst>
                                        </p:cTn>
                                        <p:tgtEl>
                                          <p:spTgt spid="372751"/>
                                        </p:tgtEl>
                                        <p:attrNameLst>
                                          <p:attrName>style.visibility</p:attrName>
                                        </p:attrNameLst>
                                      </p:cBhvr>
                                      <p:to>
                                        <p:strVal val="visible"/>
                                      </p:to>
                                    </p:set>
                                    <p:animEffect transition="in" filter="strips(downLeft)">
                                      <p:cBhvr>
                                        <p:cTn id="51" dur="500"/>
                                        <p:tgtEl>
                                          <p:spTgt spid="372751"/>
                                        </p:tgtEl>
                                      </p:cBhvr>
                                    </p:animEffect>
                                  </p:childTnLst>
                                </p:cTn>
                              </p:par>
                            </p:childTnLst>
                          </p:cTn>
                        </p:par>
                        <p:par>
                          <p:cTn id="52" fill="hold" nodeType="afterGroup">
                            <p:stCondLst>
                              <p:cond delay="6000"/>
                            </p:stCondLst>
                            <p:childTnLst>
                              <p:par>
                                <p:cTn id="53" presetID="6" presetClass="entr" presetSubtype="16" fill="hold" grpId="0" nodeType="afterEffect">
                                  <p:stCondLst>
                                    <p:cond delay="0"/>
                                  </p:stCondLst>
                                  <p:childTnLst>
                                    <p:set>
                                      <p:cBhvr>
                                        <p:cTn id="54" dur="1" fill="hold">
                                          <p:stCondLst>
                                            <p:cond delay="0"/>
                                          </p:stCondLst>
                                        </p:cTn>
                                        <p:tgtEl>
                                          <p:spTgt spid="372742"/>
                                        </p:tgtEl>
                                        <p:attrNameLst>
                                          <p:attrName>style.visibility</p:attrName>
                                        </p:attrNameLst>
                                      </p:cBhvr>
                                      <p:to>
                                        <p:strVal val="visible"/>
                                      </p:to>
                                    </p:set>
                                    <p:animEffect transition="in" filter="circle(in)">
                                      <p:cBhvr>
                                        <p:cTn id="55" dur="500"/>
                                        <p:tgtEl>
                                          <p:spTgt spid="37274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9" presetClass="entr" presetSubtype="0" decel="100000" fill="hold" grpId="0" nodeType="clickEffect">
                                  <p:stCondLst>
                                    <p:cond delay="0"/>
                                  </p:stCondLst>
                                  <p:iterate type="lt">
                                    <p:tmPct val="10000"/>
                                  </p:iterate>
                                  <p:childTnLst>
                                    <p:set>
                                      <p:cBhvr>
                                        <p:cTn id="59" dur="1" fill="hold">
                                          <p:stCondLst>
                                            <p:cond delay="0"/>
                                          </p:stCondLst>
                                        </p:cTn>
                                        <p:tgtEl>
                                          <p:spTgt spid="372738">
                                            <p:txEl>
                                              <p:pRg st="6" end="6"/>
                                            </p:txEl>
                                          </p:spTgt>
                                        </p:tgtEl>
                                        <p:attrNameLst>
                                          <p:attrName>style.visibility</p:attrName>
                                        </p:attrNameLst>
                                      </p:cBhvr>
                                      <p:to>
                                        <p:strVal val="visible"/>
                                      </p:to>
                                    </p:set>
                                    <p:anim calcmode="lin" valueType="num">
                                      <p:cBhvr>
                                        <p:cTn id="60" dur="500" fill="hold"/>
                                        <p:tgtEl>
                                          <p:spTgt spid="372738">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372738">
                                            <p:txEl>
                                              <p:pRg st="6" end="6"/>
                                            </p:txEl>
                                          </p:spTgt>
                                        </p:tgtEl>
                                        <p:attrNameLst>
                                          <p:attrName>ppt_h</p:attrName>
                                        </p:attrNameLst>
                                      </p:cBhvr>
                                      <p:tavLst>
                                        <p:tav tm="0">
                                          <p:val>
                                            <p:fltVal val="0"/>
                                          </p:val>
                                        </p:tav>
                                        <p:tav tm="100000">
                                          <p:val>
                                            <p:strVal val="#ppt_h"/>
                                          </p:val>
                                        </p:tav>
                                      </p:tavLst>
                                    </p:anim>
                                    <p:anim calcmode="lin" valueType="num">
                                      <p:cBhvr>
                                        <p:cTn id="62" dur="500" fill="hold"/>
                                        <p:tgtEl>
                                          <p:spTgt spid="372738">
                                            <p:txEl>
                                              <p:pRg st="6" end="6"/>
                                            </p:txEl>
                                          </p:spTgt>
                                        </p:tgtEl>
                                        <p:attrNameLst>
                                          <p:attrName>style.rotation</p:attrName>
                                        </p:attrNameLst>
                                      </p:cBhvr>
                                      <p:tavLst>
                                        <p:tav tm="0">
                                          <p:val>
                                            <p:fltVal val="360"/>
                                          </p:val>
                                        </p:tav>
                                        <p:tav tm="100000">
                                          <p:val>
                                            <p:fltVal val="0"/>
                                          </p:val>
                                        </p:tav>
                                      </p:tavLst>
                                    </p:anim>
                                    <p:animEffect transition="in" filter="fade">
                                      <p:cBhvr>
                                        <p:cTn id="63" dur="500"/>
                                        <p:tgtEl>
                                          <p:spTgt spid="372738">
                                            <p:txEl>
                                              <p:pRg st="6" end="6"/>
                                            </p:txEl>
                                          </p:spTgt>
                                        </p:tgtEl>
                                      </p:cBhvr>
                                    </p:animEffect>
                                  </p:childTnLst>
                                </p:cTn>
                              </p:par>
                            </p:childTnLst>
                          </p:cTn>
                        </p:par>
                        <p:par>
                          <p:cTn id="64" fill="hold" nodeType="afterGroup">
                            <p:stCondLst>
                              <p:cond delay="2900"/>
                            </p:stCondLst>
                            <p:childTnLst>
                              <p:par>
                                <p:cTn id="65" presetID="49" presetClass="entr" presetSubtype="0" decel="100000" fill="hold" grpId="0" nodeType="afterEffect">
                                  <p:stCondLst>
                                    <p:cond delay="0"/>
                                  </p:stCondLst>
                                  <p:iterate type="lt">
                                    <p:tmPct val="10000"/>
                                  </p:iterate>
                                  <p:childTnLst>
                                    <p:set>
                                      <p:cBhvr>
                                        <p:cTn id="66" dur="1" fill="hold">
                                          <p:stCondLst>
                                            <p:cond delay="0"/>
                                          </p:stCondLst>
                                        </p:cTn>
                                        <p:tgtEl>
                                          <p:spTgt spid="372738">
                                            <p:txEl>
                                              <p:pRg st="7" end="7"/>
                                            </p:txEl>
                                          </p:spTgt>
                                        </p:tgtEl>
                                        <p:attrNameLst>
                                          <p:attrName>style.visibility</p:attrName>
                                        </p:attrNameLst>
                                      </p:cBhvr>
                                      <p:to>
                                        <p:strVal val="visible"/>
                                      </p:to>
                                    </p:set>
                                    <p:anim calcmode="lin" valueType="num">
                                      <p:cBhvr>
                                        <p:cTn id="67" dur="500" fill="hold"/>
                                        <p:tgtEl>
                                          <p:spTgt spid="372738">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372738">
                                            <p:txEl>
                                              <p:pRg st="7" end="7"/>
                                            </p:txEl>
                                          </p:spTgt>
                                        </p:tgtEl>
                                        <p:attrNameLst>
                                          <p:attrName>ppt_h</p:attrName>
                                        </p:attrNameLst>
                                      </p:cBhvr>
                                      <p:tavLst>
                                        <p:tav tm="0">
                                          <p:val>
                                            <p:fltVal val="0"/>
                                          </p:val>
                                        </p:tav>
                                        <p:tav tm="100000">
                                          <p:val>
                                            <p:strVal val="#ppt_h"/>
                                          </p:val>
                                        </p:tav>
                                      </p:tavLst>
                                    </p:anim>
                                    <p:anim calcmode="lin" valueType="num">
                                      <p:cBhvr>
                                        <p:cTn id="69" dur="500" fill="hold"/>
                                        <p:tgtEl>
                                          <p:spTgt spid="372738">
                                            <p:txEl>
                                              <p:pRg st="7" end="7"/>
                                            </p:txEl>
                                          </p:spTgt>
                                        </p:tgtEl>
                                        <p:attrNameLst>
                                          <p:attrName>style.rotation</p:attrName>
                                        </p:attrNameLst>
                                      </p:cBhvr>
                                      <p:tavLst>
                                        <p:tav tm="0">
                                          <p:val>
                                            <p:fltVal val="360"/>
                                          </p:val>
                                        </p:tav>
                                        <p:tav tm="100000">
                                          <p:val>
                                            <p:fltVal val="0"/>
                                          </p:val>
                                        </p:tav>
                                      </p:tavLst>
                                    </p:anim>
                                    <p:animEffect transition="in" filter="fade">
                                      <p:cBhvr>
                                        <p:cTn id="70" dur="500"/>
                                        <p:tgtEl>
                                          <p:spTgt spid="37273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build="p"/>
      <p:bldP spid="372739" grpId="0" animBg="1"/>
      <p:bldP spid="372740" grpId="0" animBg="1"/>
      <p:bldP spid="372741" grpId="0" animBg="1"/>
      <p:bldP spid="372742" grpId="0" animBg="1"/>
      <p:bldP spid="372743" grpId="0" animBg="1"/>
      <p:bldP spid="372744" grpId="0" animBg="1"/>
      <p:bldP spid="372745" grpId="0"/>
      <p:bldP spid="372746" grpId="0"/>
      <p:bldP spid="372747" grpId="0"/>
      <p:bldP spid="372748" grpId="0"/>
      <p:bldP spid="372749" grpId="0" animBg="1"/>
      <p:bldP spid="372750" grpId="0" animBg="1"/>
      <p:bldP spid="3727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p:txBody>
          <a:bodyPr rtlCol="0">
            <a:normAutofit/>
          </a:bodyPr>
          <a:lstStyle/>
          <a:p>
            <a:pPr algn="ctr" eaLnBrk="1" fontAlgn="auto" hangingPunct="1">
              <a:spcAft>
                <a:spcPts val="0"/>
              </a:spcAft>
              <a:defRPr/>
            </a:pPr>
            <a:r>
              <a:rPr lang="vi-VN" sz="3200" b="1" dirty="0">
                <a:solidFill>
                  <a:srgbClr val="FF0000"/>
                </a:solidFill>
                <a:latin typeface="+mn-lt"/>
              </a:rPr>
              <a:t> Công thức chung của tư bản</a:t>
            </a:r>
          </a:p>
        </p:txBody>
      </p:sp>
      <p:sp>
        <p:nvSpPr>
          <p:cNvPr id="6148" name="Text Box 4"/>
          <p:cNvSpPr txBox="1">
            <a:spLocks noChangeArrowheads="1"/>
          </p:cNvSpPr>
          <p:nvPr/>
        </p:nvSpPr>
        <p:spPr bwMode="auto">
          <a:xfrm>
            <a:off x="2235201" y="2399437"/>
            <a:ext cx="2127079" cy="461665"/>
          </a:xfrm>
          <a:prstGeom prst="rect">
            <a:avLst/>
          </a:prstGeom>
          <a:gradFill rotWithShape="1">
            <a:gsLst>
              <a:gs pos="0">
                <a:srgbClr val="FFFF99">
                  <a:gamma/>
                  <a:shade val="46275"/>
                  <a:invGamma/>
                </a:srgbClr>
              </a:gs>
              <a:gs pos="100000">
                <a:srgbClr val="FFFF99"/>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H – T – H</a:t>
            </a:r>
          </a:p>
        </p:txBody>
      </p:sp>
      <p:sp>
        <p:nvSpPr>
          <p:cNvPr id="6149" name="Text Box 5"/>
          <p:cNvSpPr txBox="1">
            <a:spLocks noChangeArrowheads="1"/>
          </p:cNvSpPr>
          <p:nvPr/>
        </p:nvSpPr>
        <p:spPr bwMode="auto">
          <a:xfrm>
            <a:off x="7772013" y="2457451"/>
            <a:ext cx="2184787" cy="461665"/>
          </a:xfrm>
          <a:prstGeom prst="rect">
            <a:avLst/>
          </a:prstGeom>
          <a:gradFill rotWithShape="1">
            <a:gsLst>
              <a:gs pos="0">
                <a:srgbClr val="FFCC99">
                  <a:gamma/>
                  <a:shade val="46275"/>
                  <a:invGamma/>
                </a:srgbClr>
              </a:gs>
              <a:gs pos="50000">
                <a:srgbClr val="FFCC99"/>
              </a:gs>
              <a:gs pos="100000">
                <a:srgbClr val="FFCC99">
                  <a:gamma/>
                  <a:shade val="46275"/>
                  <a:invGamma/>
                </a:srgbClr>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T – H – </a:t>
            </a:r>
            <a:r>
              <a:rPr lang="en-US" sz="2400" b="1" dirty="0">
                <a:latin typeface="+mn-lt"/>
                <a:cs typeface="+mn-cs"/>
              </a:rPr>
              <a:t>T’</a:t>
            </a:r>
            <a:r>
              <a:rPr lang="vi-VN" sz="2400" b="1" dirty="0">
                <a:latin typeface="+mn-lt"/>
                <a:cs typeface="+mn-cs"/>
              </a:rPr>
              <a:t> </a:t>
            </a:r>
          </a:p>
        </p:txBody>
      </p:sp>
      <p:sp>
        <p:nvSpPr>
          <p:cNvPr id="6151" name="Text Box 7"/>
          <p:cNvSpPr txBox="1">
            <a:spLocks noChangeArrowheads="1"/>
          </p:cNvSpPr>
          <p:nvPr/>
        </p:nvSpPr>
        <p:spPr bwMode="auto">
          <a:xfrm>
            <a:off x="3597032" y="2994897"/>
            <a:ext cx="4835769" cy="523220"/>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800" b="1" dirty="0">
                <a:latin typeface="+mn-lt"/>
                <a:cs typeface="+mn-cs"/>
              </a:rPr>
              <a:t>Giống nhau:</a:t>
            </a:r>
          </a:p>
        </p:txBody>
      </p:sp>
      <p:grpSp>
        <p:nvGrpSpPr>
          <p:cNvPr id="9228" name="Group 25"/>
          <p:cNvGrpSpPr>
            <a:grpSpLocks/>
          </p:cNvGrpSpPr>
          <p:nvPr/>
        </p:nvGrpSpPr>
        <p:grpSpPr bwMode="auto">
          <a:xfrm>
            <a:off x="711200" y="1524000"/>
            <a:ext cx="4876800" cy="933450"/>
            <a:chOff x="336" y="960"/>
            <a:chExt cx="2304" cy="588"/>
          </a:xfrm>
        </p:grpSpPr>
        <p:pic>
          <p:nvPicPr>
            <p:cNvPr id="9251" name="Picture 9" descr="household-fan(ani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6" y="1008"/>
              <a:ext cx="40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2" name="Picture 13" descr="household-lightbulbani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2" y="960"/>
              <a:ext cx="52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3" name="AutoShape 15"/>
            <p:cNvSpPr>
              <a:spLocks noChangeArrowheads="1"/>
            </p:cNvSpPr>
            <p:nvPr/>
          </p:nvSpPr>
          <p:spPr bwMode="auto">
            <a:xfrm>
              <a:off x="8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9254" name="AutoShape 16"/>
            <p:cNvSpPr>
              <a:spLocks noChangeArrowheads="1"/>
            </p:cNvSpPr>
            <p:nvPr/>
          </p:nvSpPr>
          <p:spPr bwMode="auto">
            <a:xfrm>
              <a:off x="1776"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pic>
          <p:nvPicPr>
            <p:cNvPr id="9255" name="Picture 17"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9" name="Group 26"/>
          <p:cNvGrpSpPr>
            <a:grpSpLocks/>
          </p:cNvGrpSpPr>
          <p:nvPr/>
        </p:nvGrpSpPr>
        <p:grpSpPr bwMode="auto">
          <a:xfrm>
            <a:off x="6604001" y="1371600"/>
            <a:ext cx="4660900" cy="990600"/>
            <a:chOff x="3120" y="864"/>
            <a:chExt cx="2202" cy="624"/>
          </a:xfrm>
        </p:grpSpPr>
        <p:pic>
          <p:nvPicPr>
            <p:cNvPr id="9245" name="Picture 11"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19"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1056"/>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Picture 20"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960"/>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8" name="AutoShape 21"/>
            <p:cNvSpPr>
              <a:spLocks noChangeArrowheads="1"/>
            </p:cNvSpPr>
            <p:nvPr/>
          </p:nvSpPr>
          <p:spPr bwMode="auto">
            <a:xfrm>
              <a:off x="44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9249" name="AutoShape 22"/>
            <p:cNvSpPr>
              <a:spLocks noChangeArrowheads="1"/>
            </p:cNvSpPr>
            <p:nvPr/>
          </p:nvSpPr>
          <p:spPr bwMode="auto">
            <a:xfrm>
              <a:off x="374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9250" name="WordArt 23"/>
            <p:cNvSpPr>
              <a:spLocks noChangeArrowheads="1" noChangeShapeType="1" noTextEdit="1"/>
            </p:cNvSpPr>
            <p:nvPr/>
          </p:nvSpPr>
          <p:spPr bwMode="auto">
            <a:xfrm>
              <a:off x="4080" y="864"/>
              <a:ext cx="336" cy="624"/>
            </a:xfrm>
            <a:prstGeom prst="rect">
              <a:avLst/>
            </a:prstGeom>
          </p:spPr>
          <p:txBody>
            <a:bodyPr wrap="none" fromWordArt="1">
              <a:prstTxWarp prst="textSlantUp">
                <a:avLst>
                  <a:gd name="adj" fmla="val 55556"/>
                </a:avLst>
              </a:prstTxWarp>
            </a:bodyPr>
            <a:lstStyle/>
            <a:p>
              <a:pPr algn="ctr"/>
              <a:r>
                <a:rPr lang="en-US" sz="3600" b="1" kern="10">
                  <a:ln w="9525">
                    <a:solidFill>
                      <a:srgbClr val="000000"/>
                    </a:solidFill>
                    <a:round/>
                    <a:headEnd/>
                    <a:tailEnd/>
                  </a:ln>
                  <a:solidFill>
                    <a:srgbClr val="FF00FF"/>
                  </a:solidFill>
                  <a:latin typeface="+mn-lt"/>
                  <a:ea typeface="+mn-lt"/>
                  <a:cs typeface="+mn-lt"/>
                </a:rPr>
                <a:t>H</a:t>
              </a:r>
            </a:p>
          </p:txBody>
        </p:sp>
      </p:grpSp>
      <p:sp>
        <p:nvSpPr>
          <p:cNvPr id="20" name="Rectangle 2"/>
          <p:cNvSpPr txBox="1">
            <a:spLocks noChangeArrowheads="1"/>
          </p:cNvSpPr>
          <p:nvPr/>
        </p:nvSpPr>
        <p:spPr>
          <a:xfrm>
            <a:off x="406400" y="3352800"/>
            <a:ext cx="10820400" cy="10668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vi-VN" sz="3600" b="1" dirty="0">
              <a:solidFill>
                <a:srgbClr val="FF0000"/>
              </a:solidFill>
              <a:latin typeface="+mn-lt"/>
            </a:endParaRPr>
          </a:p>
        </p:txBody>
      </p:sp>
      <p:sp>
        <p:nvSpPr>
          <p:cNvPr id="21" name="Rectangle 2"/>
          <p:cNvSpPr txBox="1">
            <a:spLocks noChangeArrowheads="1"/>
          </p:cNvSpPr>
          <p:nvPr/>
        </p:nvSpPr>
        <p:spPr>
          <a:xfrm>
            <a:off x="711200" y="3352800"/>
            <a:ext cx="10515600" cy="990600"/>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vi-VN" sz="7100" b="1" dirty="0">
              <a:solidFill>
                <a:schemeClr val="accent2">
                  <a:lumMod val="75000"/>
                </a:schemeClr>
              </a:solidFill>
            </a:endParaRPr>
          </a:p>
          <a:p>
            <a:pPr fontAlgn="auto">
              <a:spcAft>
                <a:spcPts val="0"/>
              </a:spcAft>
              <a:defRPr/>
            </a:pPr>
            <a:endParaRPr lang="vi-VN" sz="3600" b="1" dirty="0">
              <a:solidFill>
                <a:srgbClr val="FF0000"/>
              </a:solidFill>
              <a:latin typeface="+mn-lt"/>
            </a:endParaRPr>
          </a:p>
        </p:txBody>
      </p:sp>
      <p:sp>
        <p:nvSpPr>
          <p:cNvPr id="22" name="Oval 6"/>
          <p:cNvSpPr>
            <a:spLocks noChangeArrowheads="1"/>
          </p:cNvSpPr>
          <p:nvPr/>
        </p:nvSpPr>
        <p:spPr bwMode="auto">
          <a:xfrm>
            <a:off x="1136649" y="4038600"/>
            <a:ext cx="3962400" cy="2362200"/>
          </a:xfrm>
          <a:prstGeom prst="ellipse">
            <a:avLst/>
          </a:prstGeom>
          <a:gradFill rotWithShape="1">
            <a:gsLst>
              <a:gs pos="0">
                <a:srgbClr val="CCFFCC"/>
              </a:gs>
              <a:gs pos="100000">
                <a:srgbClr val="CCFFCC">
                  <a:gamma/>
                  <a:shade val="46275"/>
                  <a:invGamma/>
                </a:srgbClr>
              </a:gs>
            </a:gsLst>
            <a:lin ang="5400000" scaled="1"/>
          </a:gradFill>
          <a:ln w="12700">
            <a:solidFill>
              <a:schemeClr val="tx1"/>
            </a:solidFill>
            <a:round/>
            <a:headEnd/>
            <a:tailEnd/>
          </a:ln>
          <a:effectLst/>
          <a:scene3d>
            <a:camera prst="orthographicFront"/>
            <a:lightRig rig="threePt" dir="t"/>
          </a:scene3d>
          <a:sp3d>
            <a:bevelT prst="slope"/>
          </a:sp3d>
        </p:spPr>
        <p:txBody>
          <a:bodyPr wrap="none" anchor="ctr"/>
          <a:lstStyle/>
          <a:p>
            <a:pPr fontAlgn="auto">
              <a:spcBef>
                <a:spcPts val="0"/>
              </a:spcBef>
              <a:spcAft>
                <a:spcPts val="0"/>
              </a:spcAft>
              <a:defRPr/>
            </a:pPr>
            <a:r>
              <a:rPr lang="vi-VN" sz="2400" b="1" dirty="0">
                <a:latin typeface="+mn-lt"/>
                <a:cs typeface="+mn-cs"/>
              </a:rPr>
              <a:t>     Đều có </a:t>
            </a:r>
          </a:p>
          <a:p>
            <a:pPr fontAlgn="auto">
              <a:spcBef>
                <a:spcPts val="0"/>
              </a:spcBef>
              <a:spcAft>
                <a:spcPts val="0"/>
              </a:spcAft>
              <a:defRPr/>
            </a:pPr>
            <a:r>
              <a:rPr lang="vi-VN" sz="2400" b="1" dirty="0">
                <a:latin typeface="+mn-lt"/>
                <a:cs typeface="+mn-cs"/>
              </a:rPr>
              <a:t>hai nhân tố là </a:t>
            </a:r>
          </a:p>
          <a:p>
            <a:pPr fontAlgn="auto">
              <a:spcBef>
                <a:spcPts val="0"/>
              </a:spcBef>
              <a:spcAft>
                <a:spcPts val="0"/>
              </a:spcAft>
              <a:defRPr/>
            </a:pPr>
            <a:r>
              <a:rPr lang="vi-VN" sz="2400" b="1" dirty="0">
                <a:latin typeface="+mn-lt"/>
                <a:cs typeface="+mn-cs"/>
              </a:rPr>
              <a:t>  hàng và tiền</a:t>
            </a:r>
          </a:p>
        </p:txBody>
      </p:sp>
      <p:sp>
        <p:nvSpPr>
          <p:cNvPr id="24" name="Oval 6"/>
          <p:cNvSpPr>
            <a:spLocks noChangeArrowheads="1"/>
          </p:cNvSpPr>
          <p:nvPr/>
        </p:nvSpPr>
        <p:spPr bwMode="auto">
          <a:xfrm>
            <a:off x="6166339" y="3962400"/>
            <a:ext cx="3962400" cy="2362200"/>
          </a:xfrm>
          <a:prstGeom prst="ellipse">
            <a:avLst/>
          </a:prstGeom>
          <a:gradFill rotWithShape="1">
            <a:gsLst>
              <a:gs pos="0">
                <a:srgbClr val="CCFFCC"/>
              </a:gs>
              <a:gs pos="100000">
                <a:srgbClr val="CCFFCC">
                  <a:gamma/>
                  <a:shade val="46275"/>
                  <a:invGamma/>
                </a:srgbClr>
              </a:gs>
            </a:gsLst>
            <a:lin ang="5400000" scaled="1"/>
          </a:gradFill>
          <a:ln w="12700">
            <a:solidFill>
              <a:schemeClr val="tx1"/>
            </a:solidFill>
            <a:round/>
            <a:headEnd/>
            <a:tailEnd/>
          </a:ln>
          <a:effectLst/>
          <a:scene3d>
            <a:camera prst="orthographicFront"/>
            <a:lightRig rig="threePt" dir="t"/>
          </a:scene3d>
          <a:sp3d>
            <a:bevelT prst="slope"/>
          </a:sp3d>
        </p:spPr>
        <p:txBody>
          <a:bodyPr wrap="none" anchor="ctr"/>
          <a:lstStyle/>
          <a:p>
            <a:pPr fontAlgn="auto">
              <a:spcBef>
                <a:spcPts val="0"/>
              </a:spcBef>
              <a:spcAft>
                <a:spcPts val="0"/>
              </a:spcAft>
              <a:defRPr/>
            </a:pPr>
            <a:r>
              <a:rPr lang="vi-VN" sz="2400" b="1" dirty="0">
                <a:latin typeface="+mn-lt"/>
                <a:cs typeface="+mn-cs"/>
              </a:rPr>
              <a:t>    Đều có </a:t>
            </a:r>
          </a:p>
          <a:p>
            <a:pPr fontAlgn="auto">
              <a:spcBef>
                <a:spcPts val="0"/>
              </a:spcBef>
              <a:spcAft>
                <a:spcPts val="0"/>
              </a:spcAft>
              <a:defRPr/>
            </a:pPr>
            <a:r>
              <a:rPr lang="vi-VN" sz="2400" b="1" dirty="0">
                <a:latin typeface="+mn-lt"/>
                <a:cs typeface="+mn-cs"/>
              </a:rPr>
              <a:t>hai hành vi là </a:t>
            </a:r>
          </a:p>
          <a:p>
            <a:pPr fontAlgn="auto">
              <a:spcBef>
                <a:spcPts val="0"/>
              </a:spcBef>
              <a:spcAft>
                <a:spcPts val="0"/>
              </a:spcAft>
              <a:defRPr/>
            </a:pPr>
            <a:r>
              <a:rPr lang="vi-VN" sz="2400" b="1" dirty="0">
                <a:latin typeface="+mn-lt"/>
                <a:cs typeface="+mn-cs"/>
              </a:rPr>
              <a:t>mua và bán</a:t>
            </a:r>
          </a:p>
        </p:txBody>
      </p:sp>
      <p:grpSp>
        <p:nvGrpSpPr>
          <p:cNvPr id="9238" name="Group 15"/>
          <p:cNvGrpSpPr>
            <a:grpSpLocks/>
          </p:cNvGrpSpPr>
          <p:nvPr/>
        </p:nvGrpSpPr>
        <p:grpSpPr bwMode="auto">
          <a:xfrm>
            <a:off x="3352800" y="3505200"/>
            <a:ext cx="5080000" cy="533400"/>
            <a:chOff x="1584" y="1152"/>
            <a:chExt cx="2544" cy="336"/>
          </a:xfrm>
        </p:grpSpPr>
        <p:sp>
          <p:nvSpPr>
            <p:cNvPr id="9243" name="Line 8"/>
            <p:cNvSpPr>
              <a:spLocks noChangeShapeType="1"/>
            </p:cNvSpPr>
            <p:nvPr/>
          </p:nvSpPr>
          <p:spPr bwMode="auto">
            <a:xfrm flipH="1">
              <a:off x="1584" y="1152"/>
              <a:ext cx="1296"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4" name="Line 9"/>
            <p:cNvSpPr>
              <a:spLocks noChangeShapeType="1"/>
            </p:cNvSpPr>
            <p:nvPr/>
          </p:nvSpPr>
          <p:spPr bwMode="auto">
            <a:xfrm>
              <a:off x="2880" y="1152"/>
              <a:ext cx="1248"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AutoShape 17"/>
          <p:cNvSpPr>
            <a:spLocks noChangeAspect="1" noChangeArrowheads="1"/>
          </p:cNvSpPr>
          <p:nvPr/>
        </p:nvSpPr>
        <p:spPr bwMode="auto">
          <a:xfrm flipV="1">
            <a:off x="0" y="908051"/>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
        <p:nvSpPr>
          <p:cNvPr id="27" name="Text Box 7"/>
          <p:cNvSpPr txBox="1">
            <a:spLocks noChangeArrowheads="1"/>
          </p:cNvSpPr>
          <p:nvPr/>
        </p:nvSpPr>
        <p:spPr bwMode="auto">
          <a:xfrm>
            <a:off x="1382345" y="1076980"/>
            <a:ext cx="9279304" cy="523220"/>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en-US" sz="2800" b="1" dirty="0">
                <a:latin typeface="+mn-lt"/>
                <a:cs typeface="+mn-cs"/>
              </a:rPr>
              <a:t>So </a:t>
            </a:r>
            <a:r>
              <a:rPr lang="en-US" sz="2800" b="1" dirty="0" err="1">
                <a:latin typeface="+mn-lt"/>
                <a:cs typeface="+mn-cs"/>
              </a:rPr>
              <a:t>sánh</a:t>
            </a:r>
            <a:r>
              <a:rPr lang="en-US" sz="2800" b="1" dirty="0">
                <a:latin typeface="+mn-lt"/>
                <a:cs typeface="+mn-cs"/>
              </a:rPr>
              <a:t> </a:t>
            </a:r>
            <a:r>
              <a:rPr lang="en-US" sz="2800" b="1" dirty="0" err="1">
                <a:latin typeface="+mn-lt"/>
                <a:cs typeface="+mn-cs"/>
              </a:rPr>
              <a:t>công</a:t>
            </a:r>
            <a:r>
              <a:rPr lang="en-US" sz="2800" b="1" dirty="0">
                <a:latin typeface="+mn-lt"/>
                <a:cs typeface="+mn-cs"/>
              </a:rPr>
              <a:t> </a:t>
            </a:r>
            <a:r>
              <a:rPr lang="en-US" sz="2800" b="1" dirty="0" err="1">
                <a:latin typeface="+mn-lt"/>
                <a:cs typeface="+mn-cs"/>
              </a:rPr>
              <a:t>thức</a:t>
            </a:r>
            <a:r>
              <a:rPr lang="en-US" sz="2800" b="1" dirty="0">
                <a:latin typeface="+mn-lt"/>
                <a:cs typeface="+mn-cs"/>
              </a:rPr>
              <a:t> H – T – H </a:t>
            </a:r>
            <a:r>
              <a:rPr lang="en-US" sz="2800" b="1" dirty="0" err="1">
                <a:latin typeface="+mn-lt"/>
                <a:cs typeface="+mn-cs"/>
              </a:rPr>
              <a:t>với</a:t>
            </a:r>
            <a:r>
              <a:rPr lang="en-US" sz="2800" b="1" dirty="0">
                <a:latin typeface="+mn-lt"/>
                <a:cs typeface="+mn-cs"/>
              </a:rPr>
              <a:t> T – H – T’</a:t>
            </a:r>
            <a:endParaRPr lang="vi-VN" sz="2800" b="1" dirty="0">
              <a:latin typeface="+mn-lt"/>
              <a:cs typeface="+mn-cs"/>
            </a:endParaRPr>
          </a:p>
        </p:txBody>
      </p:sp>
    </p:spTree>
    <p:extLst>
      <p:ext uri="{BB962C8B-B14F-4D97-AF65-F5344CB8AC3E}">
        <p14:creationId xmlns:p14="http://schemas.microsoft.com/office/powerpoint/2010/main" val="2093018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ox(in)">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in)">
                                      <p:cBhvr>
                                        <p:cTn id="12" dur="500"/>
                                        <p:tgtEl>
                                          <p:spTgt spid="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box(in)">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D367AA00-69DC-4F4A-B541-54E5EB98A1E7}" type="slidenum">
              <a:rPr lang="en-US">
                <a:latin typeface="+mn-lt"/>
              </a:rPr>
              <a:pPr>
                <a:defRPr/>
              </a:pPr>
              <a:t>50</a:t>
            </a:fld>
            <a:endParaRPr lang="en-US">
              <a:latin typeface="+mn-lt"/>
            </a:endParaRPr>
          </a:p>
        </p:txBody>
      </p:sp>
      <p:sp>
        <p:nvSpPr>
          <p:cNvPr id="373762" name="Rectangle 2"/>
          <p:cNvSpPr>
            <a:spLocks noGrp="1" noChangeArrowheads="1"/>
          </p:cNvSpPr>
          <p:nvPr>
            <p:ph type="body" idx="4294967295"/>
          </p:nvPr>
        </p:nvSpPr>
        <p:spPr>
          <a:xfrm>
            <a:off x="968991" y="684544"/>
            <a:ext cx="11093293" cy="6156325"/>
          </a:xfrm>
          <a:solidFill>
            <a:schemeClr val="bg1"/>
          </a:solidFill>
        </p:spPr>
        <p:txBody>
          <a:bodyPr/>
          <a:lstStyle/>
          <a:p>
            <a:pPr lvl="1" eaLnBrk="1" hangingPunct="1">
              <a:buFontTx/>
              <a:buChar char="-"/>
            </a:pPr>
            <a:r>
              <a:rPr lang="en-US" altLang="en-US" sz="3600" dirty="0"/>
              <a:t>Đối với nhà tư bản, để tiến hành sản xuất hàng hoá trên họ chỉ cần ứng một lượng tư bản để mua các yếu tố đầu vào</a:t>
            </a:r>
          </a:p>
          <a:p>
            <a:pPr eaLnBrk="1" hangingPunct="1">
              <a:buFont typeface="Wingdings" pitchFamily="2" charset="2"/>
              <a:buNone/>
            </a:pPr>
            <a:r>
              <a:rPr lang="en-US" altLang="en-US" sz="3400" dirty="0">
                <a:sym typeface="Wingdings" pitchFamily="2" charset="2"/>
              </a:rPr>
              <a:t>	</a:t>
            </a:r>
            <a:r>
              <a:rPr lang="en-US" altLang="en-US" sz="3600" b="1" dirty="0">
                <a:sym typeface="Wingdings" pitchFamily="2" charset="2"/>
              </a:rPr>
              <a:t>Gọi là chi phí SX TBCN. Ký hiệu K</a:t>
            </a:r>
          </a:p>
          <a:p>
            <a:pPr eaLnBrk="1" hangingPunct="1">
              <a:buFontTx/>
              <a:buChar char="-"/>
            </a:pPr>
            <a:endParaRPr lang="en-US" altLang="en-US" sz="3600" b="1" dirty="0"/>
          </a:p>
          <a:p>
            <a:pPr eaLnBrk="1" hangingPunct="1">
              <a:buFontTx/>
              <a:buChar char="-"/>
            </a:pPr>
            <a:endParaRPr lang="en-US" altLang="en-US" sz="3400" dirty="0"/>
          </a:p>
          <a:p>
            <a:pPr lvl="1" eaLnBrk="1" hangingPunct="1">
              <a:buFont typeface="Wingdings" pitchFamily="2" charset="2"/>
              <a:buNone/>
            </a:pPr>
            <a:r>
              <a:rPr lang="en-US" altLang="en-US" sz="3600" b="1" dirty="0"/>
              <a:t>Công thức chuyển thành:</a:t>
            </a:r>
          </a:p>
          <a:p>
            <a:pPr lvl="1" eaLnBrk="1" hangingPunct="1">
              <a:buFont typeface="Wingdings" pitchFamily="2" charset="2"/>
              <a:buNone/>
            </a:pPr>
            <a:r>
              <a:rPr lang="en-US" altLang="en-US" sz="3600" b="1" dirty="0"/>
              <a:t>			</a:t>
            </a:r>
            <a:r>
              <a:rPr lang="en-US" altLang="en-US" sz="4000" b="1" dirty="0">
                <a:solidFill>
                  <a:srgbClr val="0000FF"/>
                </a:solidFill>
                <a:latin typeface="Times New Roman" pitchFamily="18" charset="0"/>
                <a:cs typeface="Times New Roman" pitchFamily="18" charset="0"/>
              </a:rPr>
              <a:t>K = c + v</a:t>
            </a:r>
            <a:r>
              <a:rPr lang="en-US" altLang="en-US" sz="4000" b="1" dirty="0">
                <a:latin typeface="Times New Roman" pitchFamily="18" charset="0"/>
                <a:cs typeface="Times New Roman" pitchFamily="18" charset="0"/>
              </a:rPr>
              <a:t>	</a:t>
            </a:r>
            <a:r>
              <a:rPr lang="en-US" altLang="en-US" sz="4000" b="1" dirty="0">
                <a:latin typeface="Times New Roman" pitchFamily="18" charset="0"/>
                <a:cs typeface="Times New Roman" pitchFamily="18" charset="0"/>
                <a:sym typeface="Wingdings" pitchFamily="2" charset="2"/>
              </a:rPr>
              <a:t>	 </a:t>
            </a:r>
            <a:r>
              <a:rPr lang="en-US" altLang="en-US" sz="4000" b="1" dirty="0">
                <a:solidFill>
                  <a:srgbClr val="0000FF"/>
                </a:solidFill>
                <a:latin typeface="Times New Roman" pitchFamily="18" charset="0"/>
                <a:cs typeface="Times New Roman" pitchFamily="18" charset="0"/>
                <a:sym typeface="Wingdings" pitchFamily="2" charset="2"/>
              </a:rPr>
              <a:t>W = K + m</a:t>
            </a:r>
          </a:p>
        </p:txBody>
      </p:sp>
      <p:sp>
        <p:nvSpPr>
          <p:cNvPr id="373763" name="Rectangle 3"/>
          <p:cNvSpPr>
            <a:spLocks noChangeArrowheads="1"/>
          </p:cNvSpPr>
          <p:nvPr/>
        </p:nvSpPr>
        <p:spPr bwMode="auto">
          <a:xfrm>
            <a:off x="3661833" y="3067904"/>
            <a:ext cx="4332817" cy="900113"/>
          </a:xfrm>
          <a:prstGeom prst="rect">
            <a:avLst/>
          </a:prstGeom>
          <a:solidFill>
            <a:schemeClr val="accent1">
              <a:lumMod val="40000"/>
              <a:lumOff val="60000"/>
            </a:schemeClr>
          </a:solidFill>
          <a:ln w="12700" cap="sq">
            <a:solidFill>
              <a:srgbClr val="FF0066"/>
            </a:solidFill>
            <a:miter lim="800000"/>
            <a:headEnd type="none" w="sm" len="sm"/>
            <a:tailEnd type="none" w="sm" len="sm"/>
          </a:ln>
        </p:spPr>
        <p:txBody>
          <a:bodyPr wrap="none" anchor="ctr"/>
          <a:lstStyle/>
          <a:p>
            <a:pPr algn="ctr">
              <a:defRPr/>
            </a:pPr>
            <a:r>
              <a:rPr lang="en-US" dirty="0">
                <a:latin typeface="Arial" charset="0"/>
              </a:rPr>
              <a:t> </a:t>
            </a:r>
            <a:r>
              <a:rPr lang="en-US" sz="3600" b="1" dirty="0">
                <a:solidFill>
                  <a:srgbClr val="FF33CC"/>
                </a:solidFill>
                <a:latin typeface="Arial" charset="0"/>
              </a:rPr>
              <a:t>K = C + V</a:t>
            </a:r>
          </a:p>
        </p:txBody>
      </p:sp>
    </p:spTree>
    <p:extLst>
      <p:ext uri="{BB962C8B-B14F-4D97-AF65-F5344CB8AC3E}">
        <p14:creationId xmlns:p14="http://schemas.microsoft.com/office/powerpoint/2010/main" val="4202268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3762">
                                            <p:bg/>
                                          </p:spTgt>
                                        </p:tgtEl>
                                        <p:attrNameLst>
                                          <p:attrName>style.visibility</p:attrName>
                                        </p:attrNameLst>
                                      </p:cBhvr>
                                      <p:to>
                                        <p:strVal val="visible"/>
                                      </p:to>
                                    </p:set>
                                    <p:animEffect transition="in" filter="fade">
                                      <p:cBhvr>
                                        <p:cTn id="7" dur="500"/>
                                        <p:tgtEl>
                                          <p:spTgt spid="37376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3762">
                                            <p:txEl>
                                              <p:pRg st="0" end="0"/>
                                            </p:txEl>
                                          </p:spTgt>
                                        </p:tgtEl>
                                        <p:attrNameLst>
                                          <p:attrName>style.visibility</p:attrName>
                                        </p:attrNameLst>
                                      </p:cBhvr>
                                      <p:to>
                                        <p:strVal val="visible"/>
                                      </p:to>
                                    </p:set>
                                    <p:animEffect transition="in" filter="fade">
                                      <p:cBhvr>
                                        <p:cTn id="10" dur="500"/>
                                        <p:tgtEl>
                                          <p:spTgt spid="373762">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3762">
                                            <p:txEl>
                                              <p:pRg st="1" end="1"/>
                                            </p:txEl>
                                          </p:spTgt>
                                        </p:tgtEl>
                                        <p:attrNameLst>
                                          <p:attrName>style.visibility</p:attrName>
                                        </p:attrNameLst>
                                      </p:cBhvr>
                                      <p:to>
                                        <p:strVal val="visible"/>
                                      </p:to>
                                    </p:set>
                                    <p:animEffect transition="in" filter="fade">
                                      <p:cBhvr>
                                        <p:cTn id="15" dur="500"/>
                                        <p:tgtEl>
                                          <p:spTgt spid="373762">
                                            <p:txEl>
                                              <p:pRg st="1" end="1"/>
                                            </p:txEl>
                                          </p:spTgt>
                                        </p:tgtEl>
                                      </p:cBhvr>
                                    </p:animEffect>
                                  </p:childTnLst>
                                </p:cTn>
                              </p:par>
                            </p:childTnLst>
                          </p:cTn>
                        </p:par>
                        <p:par>
                          <p:cTn id="16" fill="hold" nodeType="afterGroup">
                            <p:stCondLst>
                              <p:cond delay="500"/>
                            </p:stCondLst>
                            <p:childTnLst>
                              <p:par>
                                <p:cTn id="17" presetID="4" presetClass="entr" presetSubtype="32" fill="hold" grpId="0" nodeType="afterEffect">
                                  <p:stCondLst>
                                    <p:cond delay="0"/>
                                  </p:stCondLst>
                                  <p:childTnLst>
                                    <p:set>
                                      <p:cBhvr>
                                        <p:cTn id="18" dur="1" fill="hold">
                                          <p:stCondLst>
                                            <p:cond delay="0"/>
                                          </p:stCondLst>
                                        </p:cTn>
                                        <p:tgtEl>
                                          <p:spTgt spid="373763"/>
                                        </p:tgtEl>
                                        <p:attrNameLst>
                                          <p:attrName>style.visibility</p:attrName>
                                        </p:attrNameLst>
                                      </p:cBhvr>
                                      <p:to>
                                        <p:strVal val="visible"/>
                                      </p:to>
                                    </p:set>
                                    <p:animEffect transition="in" filter="box(out)">
                                      <p:cBhvr>
                                        <p:cTn id="19" dur="1000"/>
                                        <p:tgtEl>
                                          <p:spTgt spid="3737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73762">
                                            <p:txEl>
                                              <p:pRg st="4" end="4"/>
                                            </p:txEl>
                                          </p:spTgt>
                                        </p:tgtEl>
                                        <p:attrNameLst>
                                          <p:attrName>style.visibility</p:attrName>
                                        </p:attrNameLst>
                                      </p:cBhvr>
                                      <p:to>
                                        <p:strVal val="visible"/>
                                      </p:to>
                                    </p:set>
                                    <p:animEffect transition="in" filter="fade">
                                      <p:cBhvr>
                                        <p:cTn id="24" dur="500"/>
                                        <p:tgtEl>
                                          <p:spTgt spid="373762">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9" presetClass="entr" presetSubtype="0" decel="100000" fill="hold" grpId="0" nodeType="clickEffect">
                                  <p:stCondLst>
                                    <p:cond delay="0"/>
                                  </p:stCondLst>
                                  <p:iterate type="lt">
                                    <p:tmPct val="10000"/>
                                  </p:iterate>
                                  <p:childTnLst>
                                    <p:set>
                                      <p:cBhvr>
                                        <p:cTn id="28" dur="1" fill="hold">
                                          <p:stCondLst>
                                            <p:cond delay="0"/>
                                          </p:stCondLst>
                                        </p:cTn>
                                        <p:tgtEl>
                                          <p:spTgt spid="373762">
                                            <p:txEl>
                                              <p:pRg st="5" end="5"/>
                                            </p:txEl>
                                          </p:spTgt>
                                        </p:tgtEl>
                                        <p:attrNameLst>
                                          <p:attrName>style.visibility</p:attrName>
                                        </p:attrNameLst>
                                      </p:cBhvr>
                                      <p:to>
                                        <p:strVal val="visible"/>
                                      </p:to>
                                    </p:set>
                                    <p:anim calcmode="lin" valueType="num">
                                      <p:cBhvr>
                                        <p:cTn id="29" dur="1000" fill="hold"/>
                                        <p:tgtEl>
                                          <p:spTgt spid="373762">
                                            <p:txEl>
                                              <p:pRg st="5" end="5"/>
                                            </p:txEl>
                                          </p:spTgt>
                                        </p:tgtEl>
                                        <p:attrNameLst>
                                          <p:attrName>ppt_w</p:attrName>
                                        </p:attrNameLst>
                                      </p:cBhvr>
                                      <p:tavLst>
                                        <p:tav tm="0">
                                          <p:val>
                                            <p:fltVal val="0"/>
                                          </p:val>
                                        </p:tav>
                                        <p:tav tm="100000">
                                          <p:val>
                                            <p:strVal val="#ppt_w"/>
                                          </p:val>
                                        </p:tav>
                                      </p:tavLst>
                                    </p:anim>
                                    <p:anim calcmode="lin" valueType="num">
                                      <p:cBhvr>
                                        <p:cTn id="30" dur="1000" fill="hold"/>
                                        <p:tgtEl>
                                          <p:spTgt spid="373762">
                                            <p:txEl>
                                              <p:pRg st="5" end="5"/>
                                            </p:txEl>
                                          </p:spTgt>
                                        </p:tgtEl>
                                        <p:attrNameLst>
                                          <p:attrName>ppt_h</p:attrName>
                                        </p:attrNameLst>
                                      </p:cBhvr>
                                      <p:tavLst>
                                        <p:tav tm="0">
                                          <p:val>
                                            <p:fltVal val="0"/>
                                          </p:val>
                                        </p:tav>
                                        <p:tav tm="100000">
                                          <p:val>
                                            <p:strVal val="#ppt_h"/>
                                          </p:val>
                                        </p:tav>
                                      </p:tavLst>
                                    </p:anim>
                                    <p:anim calcmode="lin" valueType="num">
                                      <p:cBhvr>
                                        <p:cTn id="31" dur="1000" fill="hold"/>
                                        <p:tgtEl>
                                          <p:spTgt spid="373762">
                                            <p:txEl>
                                              <p:pRg st="5" end="5"/>
                                            </p:txEl>
                                          </p:spTgt>
                                        </p:tgtEl>
                                        <p:attrNameLst>
                                          <p:attrName>style.rotation</p:attrName>
                                        </p:attrNameLst>
                                      </p:cBhvr>
                                      <p:tavLst>
                                        <p:tav tm="0">
                                          <p:val>
                                            <p:fltVal val="360"/>
                                          </p:val>
                                        </p:tav>
                                        <p:tav tm="100000">
                                          <p:val>
                                            <p:fltVal val="0"/>
                                          </p:val>
                                        </p:tav>
                                      </p:tavLst>
                                    </p:anim>
                                    <p:animEffect transition="in" filter="fade">
                                      <p:cBhvr>
                                        <p:cTn id="32" dur="1000"/>
                                        <p:tgtEl>
                                          <p:spTgt spid="3737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build="p" animBg="1"/>
      <p:bldP spid="37376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2FDDF1F7-C033-42C4-B2AA-8590BF3FB92A}" type="slidenum">
              <a:rPr lang="en-US">
                <a:latin typeface="+mn-lt"/>
              </a:rPr>
              <a:pPr>
                <a:defRPr/>
              </a:pPr>
              <a:t>51</a:t>
            </a:fld>
            <a:endParaRPr lang="en-US">
              <a:latin typeface="+mn-lt"/>
            </a:endParaRPr>
          </a:p>
        </p:txBody>
      </p:sp>
      <p:sp>
        <p:nvSpPr>
          <p:cNvPr id="374786" name="Rectangle 2"/>
          <p:cNvSpPr>
            <a:spLocks noGrp="1" noChangeArrowheads="1"/>
          </p:cNvSpPr>
          <p:nvPr>
            <p:ph type="body" idx="4294967295"/>
          </p:nvPr>
        </p:nvSpPr>
        <p:spPr>
          <a:xfrm>
            <a:off x="302685" y="361951"/>
            <a:ext cx="11569700" cy="5795963"/>
          </a:xfrm>
          <a:solidFill>
            <a:schemeClr val="bg1"/>
          </a:solidFill>
        </p:spPr>
        <p:txBody>
          <a:bodyPr>
            <a:normAutofit/>
          </a:bodyPr>
          <a:lstStyle/>
          <a:p>
            <a:pPr marL="609600" indent="-609600" eaLnBrk="1" hangingPunct="1">
              <a:buClr>
                <a:schemeClr val="accent2"/>
              </a:buClr>
              <a:buFont typeface="Wingdings" pitchFamily="2" charset="2"/>
              <a:buNone/>
            </a:pPr>
            <a:r>
              <a:rPr lang="en-US" altLang="en-US" sz="3800" b="1" dirty="0">
                <a:solidFill>
                  <a:srgbClr val="FF0000"/>
                </a:solidFill>
              </a:rPr>
              <a:t>+ </a:t>
            </a:r>
            <a:r>
              <a:rPr lang="en-US" altLang="en-US" sz="3800" b="1" u="sng" dirty="0">
                <a:solidFill>
                  <a:srgbClr val="FF0000"/>
                </a:solidFill>
              </a:rPr>
              <a:t>V</a:t>
            </a:r>
            <a:r>
              <a:rPr lang="en-US" altLang="en-US" sz="3800" b="1" i="1" u="sng" dirty="0">
                <a:solidFill>
                  <a:srgbClr val="FF0000"/>
                </a:solidFill>
              </a:rPr>
              <a:t>ề chất:</a:t>
            </a:r>
          </a:p>
          <a:p>
            <a:pPr marL="609600" indent="-609600" eaLnBrk="1" hangingPunct="1">
              <a:buClr>
                <a:schemeClr val="accent2"/>
              </a:buClr>
              <a:buFont typeface="Wingdings" pitchFamily="2" charset="2"/>
              <a:buNone/>
            </a:pPr>
            <a:r>
              <a:rPr lang="en-US" altLang="en-US" sz="3800" dirty="0">
                <a:sym typeface="Wingdings" pitchFamily="2" charset="2"/>
              </a:rPr>
              <a:t>	</a:t>
            </a:r>
            <a:r>
              <a:rPr lang="en-US" altLang="en-US" sz="3800" b="1" dirty="0">
                <a:solidFill>
                  <a:srgbClr val="003399"/>
                </a:solidFill>
              </a:rPr>
              <a:t> </a:t>
            </a:r>
            <a:r>
              <a:rPr lang="en-US" altLang="en-US" sz="3800" b="1" dirty="0">
                <a:solidFill>
                  <a:srgbClr val="0000FF"/>
                </a:solidFill>
              </a:rPr>
              <a:t>W</a:t>
            </a:r>
            <a:r>
              <a:rPr lang="en-US" altLang="en-US" sz="3800" b="1" dirty="0">
                <a:solidFill>
                  <a:srgbClr val="003399"/>
                </a:solidFill>
              </a:rPr>
              <a:t> </a:t>
            </a:r>
            <a:r>
              <a:rPr lang="en-US" altLang="en-US" sz="3800" dirty="0"/>
              <a:t>là lao  động xã hội cần thiêt</a:t>
            </a:r>
          </a:p>
          <a:p>
            <a:pPr marL="609600" indent="-609600" eaLnBrk="1" hangingPunct="1">
              <a:buClr>
                <a:schemeClr val="accent2"/>
              </a:buClr>
              <a:buFont typeface="Wingdings" pitchFamily="2" charset="2"/>
              <a:buNone/>
            </a:pPr>
            <a:r>
              <a:rPr lang="en-US" altLang="en-US" sz="3800" dirty="0"/>
              <a:t>	</a:t>
            </a:r>
            <a:r>
              <a:rPr lang="en-US" altLang="en-US" sz="3800" dirty="0">
                <a:sym typeface="Wingdings" pitchFamily="2" charset="2"/>
              </a:rPr>
              <a:t></a:t>
            </a:r>
            <a:r>
              <a:rPr lang="en-US" altLang="en-US" sz="3800" b="1" dirty="0">
                <a:solidFill>
                  <a:srgbClr val="FFFF00"/>
                </a:solidFill>
              </a:rPr>
              <a:t> </a:t>
            </a:r>
            <a:r>
              <a:rPr lang="en-US" altLang="en-US" sz="3800" b="1" dirty="0">
                <a:solidFill>
                  <a:srgbClr val="0000FF"/>
                </a:solidFill>
              </a:rPr>
              <a:t>K</a:t>
            </a:r>
            <a:r>
              <a:rPr lang="en-US" altLang="en-US" sz="3800" dirty="0"/>
              <a:t> chi phí về tư bản</a:t>
            </a:r>
          </a:p>
          <a:p>
            <a:pPr marL="609600" indent="-609600" eaLnBrk="1" hangingPunct="1">
              <a:buClr>
                <a:schemeClr val="accent2"/>
              </a:buClr>
              <a:buFont typeface="Wingdings" pitchFamily="2" charset="2"/>
              <a:buNone/>
            </a:pPr>
            <a:r>
              <a:rPr lang="en-US" altLang="en-US" sz="3800" b="1" i="1" dirty="0">
                <a:solidFill>
                  <a:srgbClr val="FF0000"/>
                </a:solidFill>
              </a:rPr>
              <a:t>+ </a:t>
            </a:r>
            <a:r>
              <a:rPr lang="en-US" altLang="en-US" sz="3800" b="1" i="1" u="sng" dirty="0">
                <a:solidFill>
                  <a:srgbClr val="FF0000"/>
                </a:solidFill>
              </a:rPr>
              <a:t>Về lượng:</a:t>
            </a:r>
            <a:r>
              <a:rPr lang="en-US" altLang="en-US" sz="3800" i="1" dirty="0">
                <a:solidFill>
                  <a:srgbClr val="FF0000"/>
                </a:solidFill>
              </a:rPr>
              <a:t> </a:t>
            </a:r>
            <a:r>
              <a:rPr lang="en-US" altLang="en-US" sz="3800" i="1" dirty="0">
                <a:solidFill>
                  <a:srgbClr val="FF33CC"/>
                </a:solidFill>
              </a:rPr>
              <a:t>	      </a:t>
            </a:r>
            <a:r>
              <a:rPr lang="en-US" altLang="en-US" sz="3800" b="1" i="1" dirty="0">
                <a:solidFill>
                  <a:srgbClr val="0000FF"/>
                </a:solidFill>
              </a:rPr>
              <a:t>W &gt; K</a:t>
            </a:r>
          </a:p>
          <a:p>
            <a:pPr marL="609600" indent="-609600" eaLnBrk="1" hangingPunct="1">
              <a:buClr>
                <a:schemeClr val="accent2"/>
              </a:buClr>
              <a:buFont typeface="Wingdings" pitchFamily="2" charset="2"/>
              <a:buNone/>
            </a:pPr>
            <a:r>
              <a:rPr lang="en-US" altLang="en-US" sz="3800" i="1" dirty="0">
                <a:solidFill>
                  <a:srgbClr val="00FF00"/>
                </a:solidFill>
              </a:rPr>
              <a:t>			     </a:t>
            </a:r>
            <a:r>
              <a:rPr lang="en-US" altLang="en-US" sz="3800" b="1" i="1" dirty="0">
                <a:solidFill>
                  <a:srgbClr val="0000FF"/>
                </a:solidFill>
              </a:rPr>
              <a:t>(c + v + m) &gt; (c + v)</a:t>
            </a:r>
          </a:p>
          <a:p>
            <a:pPr marL="609600" indent="-609600" eaLnBrk="1" hangingPunct="1">
              <a:buClr>
                <a:schemeClr val="accent2"/>
              </a:buClr>
              <a:buFont typeface="Wingdings" pitchFamily="2" charset="2"/>
              <a:buNone/>
            </a:pPr>
            <a:r>
              <a:rPr lang="en-US" altLang="en-US" sz="3800" dirty="0"/>
              <a:t>- Nhà tư bản quan tâm đến K, tiết kiệm chi phí này bằng mọi giá vì K là giới hạn thực sự của lỗ lãi  kinh doanh của nhà TB</a:t>
            </a:r>
          </a:p>
        </p:txBody>
      </p:sp>
    </p:spTree>
    <p:extLst>
      <p:ext uri="{BB962C8B-B14F-4D97-AF65-F5344CB8AC3E}">
        <p14:creationId xmlns:p14="http://schemas.microsoft.com/office/powerpoint/2010/main" val="2732763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786">
                                            <p:bg/>
                                          </p:spTgt>
                                        </p:tgtEl>
                                        <p:attrNameLst>
                                          <p:attrName>style.visibility</p:attrName>
                                        </p:attrNameLst>
                                      </p:cBhvr>
                                      <p:to>
                                        <p:strVal val="visible"/>
                                      </p:to>
                                    </p:set>
                                    <p:animEffect transition="in" filter="fade">
                                      <p:cBhvr>
                                        <p:cTn id="7" dur="500"/>
                                        <p:tgtEl>
                                          <p:spTgt spid="3747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4786">
                                            <p:txEl>
                                              <p:pRg st="0" end="0"/>
                                            </p:txEl>
                                          </p:spTgt>
                                        </p:tgtEl>
                                        <p:attrNameLst>
                                          <p:attrName>style.visibility</p:attrName>
                                        </p:attrNameLst>
                                      </p:cBhvr>
                                      <p:to>
                                        <p:strVal val="visible"/>
                                      </p:to>
                                    </p:set>
                                    <p:animEffect transition="in" filter="fade">
                                      <p:cBhvr>
                                        <p:cTn id="12" dur="500"/>
                                        <p:tgtEl>
                                          <p:spTgt spid="37478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4786">
                                            <p:txEl>
                                              <p:pRg st="1" end="1"/>
                                            </p:txEl>
                                          </p:spTgt>
                                        </p:tgtEl>
                                        <p:attrNameLst>
                                          <p:attrName>style.visibility</p:attrName>
                                        </p:attrNameLst>
                                      </p:cBhvr>
                                      <p:to>
                                        <p:strVal val="visible"/>
                                      </p:to>
                                    </p:set>
                                    <p:animEffect transition="in" filter="fade">
                                      <p:cBhvr>
                                        <p:cTn id="17" dur="500"/>
                                        <p:tgtEl>
                                          <p:spTgt spid="37478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4786">
                                            <p:txEl>
                                              <p:pRg st="2" end="2"/>
                                            </p:txEl>
                                          </p:spTgt>
                                        </p:tgtEl>
                                        <p:attrNameLst>
                                          <p:attrName>style.visibility</p:attrName>
                                        </p:attrNameLst>
                                      </p:cBhvr>
                                      <p:to>
                                        <p:strVal val="visible"/>
                                      </p:to>
                                    </p:set>
                                    <p:animEffect transition="in" filter="fade">
                                      <p:cBhvr>
                                        <p:cTn id="22" dur="500"/>
                                        <p:tgtEl>
                                          <p:spTgt spid="37478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4786">
                                            <p:txEl>
                                              <p:pRg st="3" end="3"/>
                                            </p:txEl>
                                          </p:spTgt>
                                        </p:tgtEl>
                                        <p:attrNameLst>
                                          <p:attrName>style.visibility</p:attrName>
                                        </p:attrNameLst>
                                      </p:cBhvr>
                                      <p:to>
                                        <p:strVal val="visible"/>
                                      </p:to>
                                    </p:set>
                                    <p:animEffect transition="in" filter="fade">
                                      <p:cBhvr>
                                        <p:cTn id="27" dur="500"/>
                                        <p:tgtEl>
                                          <p:spTgt spid="374786">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grpId="0" nodeType="clickEffect">
                                  <p:stCondLst>
                                    <p:cond delay="0"/>
                                  </p:stCondLst>
                                  <p:iterate type="lt">
                                    <p:tmPct val="10000"/>
                                  </p:iterate>
                                  <p:childTnLst>
                                    <p:set>
                                      <p:cBhvr>
                                        <p:cTn id="31" dur="1" fill="hold">
                                          <p:stCondLst>
                                            <p:cond delay="0"/>
                                          </p:stCondLst>
                                        </p:cTn>
                                        <p:tgtEl>
                                          <p:spTgt spid="374786">
                                            <p:txEl>
                                              <p:pRg st="4" end="4"/>
                                            </p:txEl>
                                          </p:spTgt>
                                        </p:tgtEl>
                                        <p:attrNameLst>
                                          <p:attrName>style.visibility</p:attrName>
                                        </p:attrNameLst>
                                      </p:cBhvr>
                                      <p:to>
                                        <p:strVal val="visible"/>
                                      </p:to>
                                    </p:set>
                                    <p:anim calcmode="lin" valueType="num">
                                      <p:cBhvr>
                                        <p:cTn id="32" dur="500" fill="hold"/>
                                        <p:tgtEl>
                                          <p:spTgt spid="374786">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74786">
                                            <p:txEl>
                                              <p:pRg st="4" end="4"/>
                                            </p:txEl>
                                          </p:spTgt>
                                        </p:tgtEl>
                                        <p:attrNameLst>
                                          <p:attrName>ppt_h</p:attrName>
                                        </p:attrNameLst>
                                      </p:cBhvr>
                                      <p:tavLst>
                                        <p:tav tm="0">
                                          <p:val>
                                            <p:fltVal val="0"/>
                                          </p:val>
                                        </p:tav>
                                        <p:tav tm="100000">
                                          <p:val>
                                            <p:strVal val="#ppt_h"/>
                                          </p:val>
                                        </p:tav>
                                      </p:tavLst>
                                    </p:anim>
                                    <p:anim calcmode="lin" valueType="num">
                                      <p:cBhvr>
                                        <p:cTn id="34" dur="500" fill="hold"/>
                                        <p:tgtEl>
                                          <p:spTgt spid="374786">
                                            <p:txEl>
                                              <p:pRg st="4" end="4"/>
                                            </p:txEl>
                                          </p:spTgt>
                                        </p:tgtEl>
                                        <p:attrNameLst>
                                          <p:attrName>style.rotation</p:attrName>
                                        </p:attrNameLst>
                                      </p:cBhvr>
                                      <p:tavLst>
                                        <p:tav tm="0">
                                          <p:val>
                                            <p:fltVal val="360"/>
                                          </p:val>
                                        </p:tav>
                                        <p:tav tm="100000">
                                          <p:val>
                                            <p:fltVal val="0"/>
                                          </p:val>
                                        </p:tav>
                                      </p:tavLst>
                                    </p:anim>
                                    <p:animEffect transition="in" filter="fade">
                                      <p:cBhvr>
                                        <p:cTn id="35" dur="500"/>
                                        <p:tgtEl>
                                          <p:spTgt spid="374786">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4786">
                                            <p:txEl>
                                              <p:pRg st="5" end="5"/>
                                            </p:txEl>
                                          </p:spTgt>
                                        </p:tgtEl>
                                        <p:attrNameLst>
                                          <p:attrName>style.visibility</p:attrName>
                                        </p:attrNameLst>
                                      </p:cBhvr>
                                      <p:to>
                                        <p:strVal val="visible"/>
                                      </p:to>
                                    </p:set>
                                    <p:animEffect transition="in" filter="fade">
                                      <p:cBhvr>
                                        <p:cTn id="40" dur="500"/>
                                        <p:tgtEl>
                                          <p:spTgt spid="3747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498600"/>
            <a:ext cx="11112500" cy="2246769"/>
          </a:xfrm>
          <a:prstGeom prst="rect">
            <a:avLst/>
          </a:prstGeom>
          <a:noFill/>
        </p:spPr>
        <p:txBody>
          <a:bodyPr wrap="square" rtlCol="0">
            <a:spAutoFit/>
          </a:bodyPr>
          <a:lstStyle/>
          <a:p>
            <a:r>
              <a:rPr lang="vi-VN" sz="2800" i="1" dirty="0">
                <a:latin typeface="+mj-lt"/>
              </a:rPr>
              <a:t>Khái niệm chi phí sản xuất:</a:t>
            </a:r>
            <a:endParaRPr lang="en-US" sz="2800" dirty="0">
              <a:latin typeface="+mj-lt"/>
            </a:endParaRPr>
          </a:p>
          <a:p>
            <a:r>
              <a:rPr lang="vi-VN" sz="2800" i="1" dirty="0">
                <a:latin typeface="+mj-lt"/>
              </a:rPr>
              <a:t>Chi phí sản xuất tư bản chủ nghĩa là phần gi</a:t>
            </a:r>
            <a:r>
              <a:rPr lang="en-US" sz="2800" i="1" dirty="0">
                <a:latin typeface="+mj-lt"/>
              </a:rPr>
              <a:t>á</a:t>
            </a:r>
            <a:r>
              <a:rPr lang="vi-VN" sz="2800" i="1" dirty="0">
                <a:latin typeface="+mj-lt"/>
              </a:rPr>
              <a:t> trị của hàng hóa, </a:t>
            </a:r>
            <a:r>
              <a:rPr lang="en-US" sz="2800" i="1" dirty="0">
                <a:latin typeface="+mj-lt"/>
              </a:rPr>
              <a:t>b</a:t>
            </a:r>
            <a:r>
              <a:rPr lang="vi-VN" sz="2800" i="1" dirty="0">
                <a:latin typeface="+mj-lt"/>
              </a:rPr>
              <a:t>ù lại gi</a:t>
            </a:r>
            <a:r>
              <a:rPr lang="en-US" sz="2800" i="1" dirty="0">
                <a:latin typeface="+mj-lt"/>
              </a:rPr>
              <a:t>á</a:t>
            </a:r>
            <a:r>
              <a:rPr lang="vi-VN" sz="2800" i="1" dirty="0">
                <a:latin typeface="+mj-lt"/>
              </a:rPr>
              <a:t> cả của những tư liệu sản xuất đã tiêu dùng và gi</a:t>
            </a:r>
            <a:r>
              <a:rPr lang="en-US" sz="2800" i="1" dirty="0">
                <a:latin typeface="+mj-lt"/>
              </a:rPr>
              <a:t>á</a:t>
            </a:r>
            <a:r>
              <a:rPr lang="vi-VN" sz="2800" i="1" dirty="0">
                <a:latin typeface="+mj-lt"/>
              </a:rPr>
              <a:t> cả của sức lao động đã được sử dụng để sản xuất ra hàng h</a:t>
            </a:r>
            <a:r>
              <a:rPr lang="en-US" sz="2800" i="1" dirty="0">
                <a:latin typeface="+mj-lt"/>
              </a:rPr>
              <a:t>óa</a:t>
            </a:r>
            <a:r>
              <a:rPr lang="vi-VN" sz="2800" i="1" dirty="0">
                <a:latin typeface="+mj-lt"/>
              </a:rPr>
              <a:t> ấy.</a:t>
            </a:r>
            <a:endParaRPr lang="en-US" sz="2800" dirty="0">
              <a:latin typeface="+mj-lt"/>
            </a:endParaRPr>
          </a:p>
          <a:p>
            <a:endParaRPr lang="en-US" sz="2800" dirty="0">
              <a:latin typeface="+mj-lt"/>
            </a:endParaRPr>
          </a:p>
        </p:txBody>
      </p:sp>
    </p:spTree>
    <p:extLst>
      <p:ext uri="{BB962C8B-B14F-4D97-AF65-F5344CB8AC3E}">
        <p14:creationId xmlns:p14="http://schemas.microsoft.com/office/powerpoint/2010/main" val="375924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82EDE0BC-225A-4B78-B6F6-C66B5CE35290}" type="slidenum">
              <a:rPr lang="en-US">
                <a:latin typeface="+mn-lt"/>
              </a:rPr>
              <a:pPr>
                <a:defRPr/>
              </a:pPr>
              <a:t>53</a:t>
            </a:fld>
            <a:endParaRPr lang="en-US">
              <a:latin typeface="+mn-lt"/>
            </a:endParaRPr>
          </a:p>
        </p:txBody>
      </p:sp>
      <p:sp>
        <p:nvSpPr>
          <p:cNvPr id="375810" name="Rectangle 2"/>
          <p:cNvSpPr>
            <a:spLocks noGrp="1" noChangeArrowheads="1"/>
          </p:cNvSpPr>
          <p:nvPr>
            <p:ph type="body" idx="4294967295"/>
          </p:nvPr>
        </p:nvSpPr>
        <p:spPr>
          <a:xfrm>
            <a:off x="787399" y="1201003"/>
            <a:ext cx="10718801" cy="4806097"/>
          </a:xfrm>
          <a:solidFill>
            <a:schemeClr val="bg1"/>
          </a:solidFill>
        </p:spPr>
        <p:txBody>
          <a:bodyPr>
            <a:normAutofit lnSpcReduction="10000"/>
          </a:bodyPr>
          <a:lstStyle/>
          <a:p>
            <a:pPr marL="0" lvl="0" indent="0">
              <a:buNone/>
            </a:pPr>
            <a:r>
              <a:rPr lang="en-US" altLang="en-US" dirty="0"/>
              <a:t>	</a:t>
            </a:r>
            <a:r>
              <a:rPr lang="vi-VN" sz="4000" i="1" dirty="0"/>
              <a:t> </a:t>
            </a:r>
            <a:r>
              <a:rPr lang="en-US" sz="4000" i="1" dirty="0"/>
              <a:t>3.3.1.2. </a:t>
            </a:r>
            <a:r>
              <a:rPr lang="vi-VN" sz="4000" i="1" dirty="0"/>
              <a:t>Bản chất lợi nhuận</a:t>
            </a:r>
            <a:endParaRPr lang="en-US" sz="4000" dirty="0"/>
          </a:p>
          <a:p>
            <a:pPr marL="0" indent="0">
              <a:buNone/>
            </a:pPr>
            <a:r>
              <a:rPr lang="en-US" dirty="0"/>
              <a:t> </a:t>
            </a:r>
            <a:r>
              <a:rPr lang="vi-VN" sz="3600" dirty="0"/>
              <a:t> Trong thực tế sản xuất kinh doanh, giữa giá trị hàng hóa và chi phí sản xuất có một khoảng chênh lệch. Cho nên sau khi bán hàng hóa (bán ngang giá), nhà tư bàn không những bù đắp đủ số chi phí đã ứng ra mà còn thu được số chcnh lệch bằng giá trị thặng dư. số chênh lệch này C.Mác gọi là lợi nhuận.</a:t>
            </a:r>
            <a:endParaRPr lang="en-US" sz="3600" dirty="0"/>
          </a:p>
          <a:p>
            <a:pPr marL="0" indent="0" algn="just" eaLnBrk="1" hangingPunct="1">
              <a:buNone/>
            </a:pPr>
            <a:r>
              <a:rPr lang="en-US" altLang="en-US" sz="3600" dirty="0"/>
              <a:t>. </a:t>
            </a:r>
            <a:r>
              <a:rPr lang="en-US" altLang="en-US" sz="3600" b="1" dirty="0">
                <a:solidFill>
                  <a:srgbClr val="FF0000"/>
                </a:solidFill>
              </a:rPr>
              <a:t>Gọi là lợi nhuận, ký hiệu là </a:t>
            </a:r>
            <a:r>
              <a:rPr lang="en-US" altLang="en-US" sz="3600" b="1" dirty="0">
                <a:solidFill>
                  <a:srgbClr val="0000FF"/>
                </a:solidFill>
              </a:rPr>
              <a:t>P</a:t>
            </a:r>
          </a:p>
        </p:txBody>
      </p:sp>
    </p:spTree>
    <p:extLst>
      <p:ext uri="{BB962C8B-B14F-4D97-AF65-F5344CB8AC3E}">
        <p14:creationId xmlns:p14="http://schemas.microsoft.com/office/powerpoint/2010/main" val="2394455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5810">
                                            <p:bg/>
                                          </p:spTgt>
                                        </p:tgtEl>
                                        <p:attrNameLst>
                                          <p:attrName>style.visibility</p:attrName>
                                        </p:attrNameLst>
                                      </p:cBhvr>
                                      <p:to>
                                        <p:strVal val="visible"/>
                                      </p:to>
                                    </p:set>
                                    <p:animEffect transition="in" filter="fade">
                                      <p:cBhvr>
                                        <p:cTn id="7" dur="500"/>
                                        <p:tgtEl>
                                          <p:spTgt spid="3758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5810">
                                            <p:txEl>
                                              <p:pRg st="0" end="0"/>
                                            </p:txEl>
                                          </p:spTgt>
                                        </p:tgtEl>
                                        <p:attrNameLst>
                                          <p:attrName>style.visibility</p:attrName>
                                        </p:attrNameLst>
                                      </p:cBhvr>
                                      <p:to>
                                        <p:strVal val="visible"/>
                                      </p:to>
                                    </p:set>
                                    <p:animEffect transition="in" filter="fade">
                                      <p:cBhvr>
                                        <p:cTn id="12" dur="500"/>
                                        <p:tgtEl>
                                          <p:spTgt spid="3758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5810">
                                            <p:txEl>
                                              <p:pRg st="1" end="1"/>
                                            </p:txEl>
                                          </p:spTgt>
                                        </p:tgtEl>
                                        <p:attrNameLst>
                                          <p:attrName>style.visibility</p:attrName>
                                        </p:attrNameLst>
                                      </p:cBhvr>
                                      <p:to>
                                        <p:strVal val="visible"/>
                                      </p:to>
                                    </p:set>
                                    <p:animEffect transition="in" filter="fade">
                                      <p:cBhvr>
                                        <p:cTn id="17" dur="500"/>
                                        <p:tgtEl>
                                          <p:spTgt spid="3758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5810">
                                            <p:txEl>
                                              <p:pRg st="2" end="2"/>
                                            </p:txEl>
                                          </p:spTgt>
                                        </p:tgtEl>
                                        <p:attrNameLst>
                                          <p:attrName>style.visibility</p:attrName>
                                        </p:attrNameLst>
                                      </p:cBhvr>
                                      <p:to>
                                        <p:strVal val="visible"/>
                                      </p:to>
                                    </p:set>
                                    <p:animEffect transition="in" filter="fade">
                                      <p:cBhvr>
                                        <p:cTn id="22" dur="500"/>
                                        <p:tgtEl>
                                          <p:spTgt spid="3758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0"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80D6381F-5500-4F99-A961-66A60BE8AA07}" type="slidenum">
              <a:rPr lang="en-US">
                <a:latin typeface="+mn-lt"/>
              </a:rPr>
              <a:pPr>
                <a:defRPr/>
              </a:pPr>
              <a:t>54</a:t>
            </a:fld>
            <a:endParaRPr lang="en-US">
              <a:latin typeface="+mn-lt"/>
            </a:endParaRPr>
          </a:p>
        </p:txBody>
      </p:sp>
      <p:sp>
        <p:nvSpPr>
          <p:cNvPr id="376834" name="Rectangle 2"/>
          <p:cNvSpPr>
            <a:spLocks noGrp="1" noChangeArrowheads="1"/>
          </p:cNvSpPr>
          <p:nvPr>
            <p:ph type="body" idx="4294967295"/>
          </p:nvPr>
        </p:nvSpPr>
        <p:spPr>
          <a:xfrm>
            <a:off x="0" y="0"/>
            <a:ext cx="12192000" cy="6858000"/>
          </a:xfrm>
          <a:solidFill>
            <a:schemeClr val="bg1"/>
          </a:solidFill>
        </p:spPr>
        <p:txBody>
          <a:bodyPr/>
          <a:lstStyle/>
          <a:p>
            <a:pPr algn="just" eaLnBrk="1" hangingPunct="1">
              <a:buFont typeface="Wingdings" pitchFamily="2" charset="2"/>
              <a:buNone/>
              <a:defRPr/>
            </a:pPr>
            <a:r>
              <a:rPr lang="en-US" sz="3400" b="1" i="1" dirty="0">
                <a:solidFill>
                  <a:srgbClr val="00FF00"/>
                </a:solidFill>
              </a:rPr>
              <a:t>		</a:t>
            </a:r>
          </a:p>
          <a:p>
            <a:pPr algn="just" eaLnBrk="1" hangingPunct="1">
              <a:buFont typeface="Wingdings" pitchFamily="2" charset="2"/>
              <a:buNone/>
              <a:defRPr/>
            </a:pPr>
            <a:r>
              <a:rPr lang="en-US" sz="3600" b="1" i="1" u="sng" dirty="0" err="1">
                <a:solidFill>
                  <a:srgbClr val="0000FF"/>
                </a:solidFill>
              </a:rPr>
              <a:t>Vậy</a:t>
            </a:r>
            <a:r>
              <a:rPr lang="en-US" sz="3600" b="1" i="1" u="sng" dirty="0">
                <a:solidFill>
                  <a:srgbClr val="0000FF"/>
                </a:solidFill>
              </a:rPr>
              <a:t>:</a:t>
            </a:r>
            <a:r>
              <a:rPr lang="en-US" sz="3600" b="1" i="1" dirty="0">
                <a:solidFill>
                  <a:srgbClr val="0000FF"/>
                </a:solidFill>
              </a:rPr>
              <a:t> </a:t>
            </a:r>
            <a:r>
              <a:rPr lang="en-US" sz="3600" b="1" i="1" dirty="0" err="1"/>
              <a:t>Lợi</a:t>
            </a:r>
            <a:r>
              <a:rPr lang="en-US" sz="3600" b="1" i="1" dirty="0"/>
              <a:t> </a:t>
            </a:r>
            <a:r>
              <a:rPr lang="en-US" sz="3600" b="1" i="1" dirty="0" err="1"/>
              <a:t>nhuận</a:t>
            </a:r>
            <a:r>
              <a:rPr lang="en-US" sz="3600" b="1" i="1" dirty="0"/>
              <a:t> </a:t>
            </a:r>
            <a:r>
              <a:rPr lang="en-US" sz="3600" b="1" i="1" dirty="0" err="1"/>
              <a:t>là</a:t>
            </a:r>
            <a:r>
              <a:rPr lang="en-US" sz="3600" b="1" i="1" dirty="0"/>
              <a:t> </a:t>
            </a:r>
            <a:r>
              <a:rPr lang="en-US" sz="3600" b="1" i="1" dirty="0" err="1"/>
              <a:t>hình</a:t>
            </a:r>
            <a:r>
              <a:rPr lang="en-US" sz="3600" b="1" i="1" dirty="0"/>
              <a:t> </a:t>
            </a:r>
            <a:r>
              <a:rPr lang="en-US" sz="3600" b="1" i="1" dirty="0" err="1"/>
              <a:t>thái</a:t>
            </a:r>
            <a:r>
              <a:rPr lang="en-US" sz="3600" b="1" i="1" dirty="0"/>
              <a:t> </a:t>
            </a:r>
            <a:r>
              <a:rPr lang="en-US" sz="3600" b="1" i="1" dirty="0" err="1"/>
              <a:t>chuyển</a:t>
            </a:r>
            <a:r>
              <a:rPr lang="en-US" sz="3600" b="1" i="1" dirty="0"/>
              <a:t> </a:t>
            </a:r>
            <a:r>
              <a:rPr lang="en-US" sz="3600" b="1" i="1" dirty="0" err="1"/>
              <a:t>hóa</a:t>
            </a:r>
            <a:r>
              <a:rPr lang="en-US" sz="3600" b="1" i="1" dirty="0"/>
              <a:t> </a:t>
            </a:r>
            <a:r>
              <a:rPr lang="en-US" sz="3600" b="1" i="1" dirty="0" err="1"/>
              <a:t>của</a:t>
            </a:r>
            <a:r>
              <a:rPr lang="en-US" sz="3600" b="1" i="1" dirty="0"/>
              <a:t> </a:t>
            </a:r>
            <a:r>
              <a:rPr lang="en-US" sz="3600" b="1" i="1" dirty="0" err="1"/>
              <a:t>giá</a:t>
            </a:r>
            <a:r>
              <a:rPr lang="en-US" sz="3600" b="1" i="1" dirty="0"/>
              <a:t> </a:t>
            </a:r>
            <a:r>
              <a:rPr lang="en-US" sz="3600" b="1" i="1" dirty="0" err="1"/>
              <a:t>trị</a:t>
            </a:r>
            <a:r>
              <a:rPr lang="en-US" sz="3600" b="1" i="1" dirty="0"/>
              <a:t> </a:t>
            </a:r>
            <a:r>
              <a:rPr lang="en-US" sz="3600" b="1" i="1" dirty="0" err="1"/>
              <a:t>thặng</a:t>
            </a:r>
            <a:r>
              <a:rPr lang="en-US" sz="3600" b="1" i="1" dirty="0"/>
              <a:t> </a:t>
            </a:r>
            <a:r>
              <a:rPr lang="en-US" sz="3600" b="1" i="1" dirty="0" err="1"/>
              <a:t>dư</a:t>
            </a:r>
            <a:r>
              <a:rPr lang="en-US" sz="3600" b="1" i="1" dirty="0"/>
              <a:t>, </a:t>
            </a:r>
            <a:r>
              <a:rPr lang="en-US" sz="3600" b="1" i="1" dirty="0" err="1"/>
              <a:t>được</a:t>
            </a:r>
            <a:r>
              <a:rPr lang="en-US" sz="3600" b="1" i="1" dirty="0"/>
              <a:t> </a:t>
            </a:r>
            <a:r>
              <a:rPr lang="en-US" sz="3600" b="1" i="1" dirty="0" err="1"/>
              <a:t>quan</a:t>
            </a:r>
            <a:r>
              <a:rPr lang="en-US" sz="3600" b="1" i="1" dirty="0"/>
              <a:t> </a:t>
            </a:r>
            <a:r>
              <a:rPr lang="en-US" sz="3600" b="1" i="1" dirty="0" err="1"/>
              <a:t>niệm</a:t>
            </a:r>
            <a:r>
              <a:rPr lang="en-US" sz="3600" b="1" i="1" dirty="0"/>
              <a:t> </a:t>
            </a:r>
            <a:r>
              <a:rPr lang="en-US" sz="3600" b="1" i="1" dirty="0" err="1"/>
              <a:t>như</a:t>
            </a:r>
            <a:r>
              <a:rPr lang="en-US" sz="3600" b="1" i="1" dirty="0"/>
              <a:t>  con </a:t>
            </a:r>
            <a:r>
              <a:rPr lang="en-US" sz="3600" b="1" i="1" dirty="0" err="1"/>
              <a:t>đẻ</a:t>
            </a:r>
            <a:r>
              <a:rPr lang="en-US" sz="3600" b="1" i="1" dirty="0"/>
              <a:t> </a:t>
            </a:r>
            <a:r>
              <a:rPr lang="en-US" sz="3600" b="1" i="1" dirty="0" err="1"/>
              <a:t>của</a:t>
            </a:r>
            <a:r>
              <a:rPr lang="en-US" sz="3600" b="1" i="1" dirty="0"/>
              <a:t> </a:t>
            </a:r>
            <a:r>
              <a:rPr lang="en-US" sz="3600" b="1" i="1" dirty="0" err="1"/>
              <a:t>toàn</a:t>
            </a:r>
            <a:r>
              <a:rPr lang="en-US" sz="3600" b="1" i="1" dirty="0"/>
              <a:t> </a:t>
            </a:r>
            <a:r>
              <a:rPr lang="en-US" sz="3600" b="1" i="1" dirty="0" err="1"/>
              <a:t>bộ</a:t>
            </a:r>
            <a:r>
              <a:rPr lang="en-US" sz="3600" b="1" i="1" dirty="0"/>
              <a:t> </a:t>
            </a:r>
            <a:r>
              <a:rPr lang="en-US" sz="3600" b="1" i="1" dirty="0" err="1"/>
              <a:t>tư</a:t>
            </a:r>
            <a:r>
              <a:rPr lang="en-US" sz="3600" b="1" i="1" dirty="0"/>
              <a:t> </a:t>
            </a:r>
            <a:r>
              <a:rPr lang="en-US" sz="3600" b="1" i="1" dirty="0" err="1"/>
              <a:t>bản</a:t>
            </a:r>
            <a:r>
              <a:rPr lang="en-US" sz="3600" b="1" i="1" dirty="0"/>
              <a:t>  </a:t>
            </a:r>
            <a:r>
              <a:rPr lang="en-US" sz="3600" b="1" i="1" dirty="0" err="1"/>
              <a:t>ứng</a:t>
            </a:r>
            <a:r>
              <a:rPr lang="en-US" sz="3600" b="1" i="1" dirty="0"/>
              <a:t> </a:t>
            </a:r>
            <a:r>
              <a:rPr lang="en-US" sz="3600" b="1" i="1" dirty="0" err="1"/>
              <a:t>trước</a:t>
            </a:r>
            <a:endParaRPr lang="en-US" sz="3600" b="1" i="1" dirty="0"/>
          </a:p>
          <a:p>
            <a:pPr algn="ctr" eaLnBrk="1" hangingPunct="1">
              <a:buFont typeface="Wingdings" pitchFamily="2" charset="2"/>
              <a:buNone/>
              <a:defRPr/>
            </a:pPr>
            <a:r>
              <a:rPr lang="en-US" sz="3800" b="1" dirty="0">
                <a:solidFill>
                  <a:srgbClr val="0000FF"/>
                </a:solidFill>
              </a:rPr>
              <a:t>W = K + m    =&gt;  W = K + P</a:t>
            </a:r>
          </a:p>
          <a:p>
            <a:pPr algn="just" eaLnBrk="1" hangingPunct="1">
              <a:buFont typeface="Wingdings" pitchFamily="2" charset="2"/>
              <a:buNone/>
              <a:defRPr/>
            </a:pPr>
            <a:r>
              <a:rPr lang="en-US" sz="3400" b="1" dirty="0">
                <a:solidFill>
                  <a:srgbClr val="FFFF00"/>
                </a:solidFill>
              </a:rPr>
              <a:t>		</a:t>
            </a:r>
            <a:r>
              <a:rPr lang="en-US" sz="3400" b="1" dirty="0">
                <a:solidFill>
                  <a:schemeClr val="accent4">
                    <a:lumMod val="50000"/>
                  </a:schemeClr>
                </a:solidFill>
              </a:rPr>
              <a:t>“</a:t>
            </a:r>
            <a:r>
              <a:rPr lang="en-US" sz="3400" b="1" dirty="0" err="1">
                <a:solidFill>
                  <a:schemeClr val="accent4">
                    <a:lumMod val="50000"/>
                  </a:schemeClr>
                </a:solidFill>
              </a:rPr>
              <a:t>Giá</a:t>
            </a:r>
            <a:r>
              <a:rPr lang="en-US" sz="3400" b="1" dirty="0">
                <a:solidFill>
                  <a:schemeClr val="accent4">
                    <a:lumMod val="50000"/>
                  </a:schemeClr>
                </a:solidFill>
              </a:rPr>
              <a:t> </a:t>
            </a:r>
            <a:r>
              <a:rPr lang="en-US" sz="3400" b="1" dirty="0" err="1">
                <a:solidFill>
                  <a:schemeClr val="accent4">
                    <a:lumMod val="50000"/>
                  </a:schemeClr>
                </a:solidFill>
              </a:rPr>
              <a:t>trị</a:t>
            </a:r>
            <a:r>
              <a:rPr lang="en-US" sz="3400" b="1" dirty="0">
                <a:solidFill>
                  <a:schemeClr val="accent4">
                    <a:lumMod val="50000"/>
                  </a:schemeClr>
                </a:solidFill>
              </a:rPr>
              <a:t> </a:t>
            </a:r>
            <a:r>
              <a:rPr lang="en-US" sz="3400" b="1" dirty="0" err="1">
                <a:solidFill>
                  <a:schemeClr val="accent4">
                    <a:lumMod val="50000"/>
                  </a:schemeClr>
                </a:solidFill>
              </a:rPr>
              <a:t>thặng</a:t>
            </a:r>
            <a:r>
              <a:rPr lang="en-US" sz="3400" b="1" dirty="0">
                <a:solidFill>
                  <a:schemeClr val="accent4">
                    <a:lumMod val="50000"/>
                  </a:schemeClr>
                </a:solidFill>
              </a:rPr>
              <a:t> </a:t>
            </a:r>
            <a:r>
              <a:rPr lang="en-US" sz="3400" b="1" dirty="0" err="1">
                <a:solidFill>
                  <a:schemeClr val="accent4">
                    <a:lumMod val="50000"/>
                  </a:schemeClr>
                </a:solidFill>
              </a:rPr>
              <a:t>dư</a:t>
            </a:r>
            <a:r>
              <a:rPr lang="en-US" sz="3400" b="1" dirty="0">
                <a:solidFill>
                  <a:schemeClr val="accent4">
                    <a:lumMod val="50000"/>
                  </a:schemeClr>
                </a:solidFill>
              </a:rPr>
              <a:t>, </a:t>
            </a:r>
            <a:r>
              <a:rPr lang="en-US" sz="3400" b="1" dirty="0" err="1">
                <a:solidFill>
                  <a:schemeClr val="accent4">
                    <a:lumMod val="50000"/>
                  </a:schemeClr>
                </a:solidFill>
              </a:rPr>
              <a:t>được</a:t>
            </a:r>
            <a:r>
              <a:rPr lang="en-US" sz="3400" b="1" dirty="0">
                <a:solidFill>
                  <a:schemeClr val="accent4">
                    <a:lumMod val="50000"/>
                  </a:schemeClr>
                </a:solidFill>
              </a:rPr>
              <a:t> </a:t>
            </a:r>
            <a:r>
              <a:rPr lang="en-US" sz="3400" b="1" dirty="0" err="1">
                <a:solidFill>
                  <a:schemeClr val="accent4">
                    <a:lumMod val="50000"/>
                  </a:schemeClr>
                </a:solidFill>
              </a:rPr>
              <a:t>quan</a:t>
            </a:r>
            <a:r>
              <a:rPr lang="en-US" sz="3400" b="1" dirty="0">
                <a:solidFill>
                  <a:schemeClr val="accent4">
                    <a:lumMod val="50000"/>
                  </a:schemeClr>
                </a:solidFill>
              </a:rPr>
              <a:t> </a:t>
            </a:r>
            <a:r>
              <a:rPr lang="en-US" sz="3400" b="1" dirty="0" err="1">
                <a:solidFill>
                  <a:schemeClr val="accent4">
                    <a:lumMod val="50000"/>
                  </a:schemeClr>
                </a:solidFill>
              </a:rPr>
              <a:t>niệm</a:t>
            </a:r>
            <a:r>
              <a:rPr lang="en-US" sz="3400" b="1" dirty="0">
                <a:solidFill>
                  <a:schemeClr val="accent4">
                    <a:lumMod val="50000"/>
                  </a:schemeClr>
                </a:solidFill>
              </a:rPr>
              <a:t> </a:t>
            </a:r>
            <a:r>
              <a:rPr lang="en-US" sz="3400" b="1" dirty="0" err="1">
                <a:solidFill>
                  <a:schemeClr val="accent4">
                    <a:lumMod val="50000"/>
                  </a:schemeClr>
                </a:solidFill>
              </a:rPr>
              <a:t>là</a:t>
            </a:r>
            <a:r>
              <a:rPr lang="en-US" sz="3400" b="1" dirty="0">
                <a:solidFill>
                  <a:schemeClr val="accent4">
                    <a:lumMod val="50000"/>
                  </a:schemeClr>
                </a:solidFill>
              </a:rPr>
              <a:t> con </a:t>
            </a:r>
            <a:r>
              <a:rPr lang="en-US" sz="3400" b="1" dirty="0" err="1">
                <a:solidFill>
                  <a:schemeClr val="accent4">
                    <a:lumMod val="50000"/>
                  </a:schemeClr>
                </a:solidFill>
              </a:rPr>
              <a:t>đẻ</a:t>
            </a:r>
            <a:r>
              <a:rPr lang="en-US" sz="3400" b="1" dirty="0">
                <a:solidFill>
                  <a:schemeClr val="accent4">
                    <a:lumMod val="50000"/>
                  </a:schemeClr>
                </a:solidFill>
              </a:rPr>
              <a:t> </a:t>
            </a:r>
            <a:r>
              <a:rPr lang="en-US" sz="3400" b="1" dirty="0" err="1">
                <a:solidFill>
                  <a:schemeClr val="accent4">
                    <a:lumMod val="50000"/>
                  </a:schemeClr>
                </a:solidFill>
              </a:rPr>
              <a:t>của</a:t>
            </a:r>
            <a:r>
              <a:rPr lang="en-US" sz="3400" b="1" dirty="0">
                <a:solidFill>
                  <a:schemeClr val="accent4">
                    <a:lumMod val="50000"/>
                  </a:schemeClr>
                </a:solidFill>
              </a:rPr>
              <a:t> </a:t>
            </a:r>
            <a:r>
              <a:rPr lang="en-US" sz="3400" b="1" dirty="0" err="1">
                <a:solidFill>
                  <a:schemeClr val="accent4">
                    <a:lumMod val="50000"/>
                  </a:schemeClr>
                </a:solidFill>
              </a:rPr>
              <a:t>toàn</a:t>
            </a:r>
            <a:r>
              <a:rPr lang="en-US" sz="3400" b="1" dirty="0">
                <a:solidFill>
                  <a:schemeClr val="accent4">
                    <a:lumMod val="50000"/>
                  </a:schemeClr>
                </a:solidFill>
              </a:rPr>
              <a:t> </a:t>
            </a:r>
            <a:r>
              <a:rPr lang="en-US" sz="3400" b="1" dirty="0" err="1">
                <a:solidFill>
                  <a:schemeClr val="accent4">
                    <a:lumMod val="50000"/>
                  </a:schemeClr>
                </a:solidFill>
              </a:rPr>
              <a:t>bộ</a:t>
            </a:r>
            <a:r>
              <a:rPr lang="en-US" sz="3400" b="1" dirty="0">
                <a:solidFill>
                  <a:schemeClr val="accent4">
                    <a:lumMod val="50000"/>
                  </a:schemeClr>
                </a:solidFill>
              </a:rPr>
              <a:t> </a:t>
            </a:r>
            <a:r>
              <a:rPr lang="en-US" sz="3400" b="1" dirty="0" err="1">
                <a:solidFill>
                  <a:schemeClr val="accent4">
                    <a:lumMod val="50000"/>
                  </a:schemeClr>
                </a:solidFill>
              </a:rPr>
              <a:t>tư</a:t>
            </a:r>
            <a:r>
              <a:rPr lang="en-US" sz="3400" b="1" dirty="0">
                <a:solidFill>
                  <a:schemeClr val="accent4">
                    <a:lumMod val="50000"/>
                  </a:schemeClr>
                </a:solidFill>
              </a:rPr>
              <a:t> </a:t>
            </a:r>
            <a:r>
              <a:rPr lang="en-US" sz="3400" b="1" dirty="0" err="1">
                <a:solidFill>
                  <a:schemeClr val="accent4">
                    <a:lumMod val="50000"/>
                  </a:schemeClr>
                </a:solidFill>
              </a:rPr>
              <a:t>bản</a:t>
            </a:r>
            <a:r>
              <a:rPr lang="en-US" sz="3400" b="1" dirty="0">
                <a:solidFill>
                  <a:schemeClr val="accent4">
                    <a:lumMod val="50000"/>
                  </a:schemeClr>
                </a:solidFill>
              </a:rPr>
              <a:t> </a:t>
            </a:r>
            <a:r>
              <a:rPr lang="en-US" sz="3400" b="1" dirty="0" err="1">
                <a:solidFill>
                  <a:schemeClr val="accent4">
                    <a:lumMod val="50000"/>
                  </a:schemeClr>
                </a:solidFill>
              </a:rPr>
              <a:t>ứng</a:t>
            </a:r>
            <a:r>
              <a:rPr lang="en-US" sz="3400" b="1" dirty="0">
                <a:solidFill>
                  <a:schemeClr val="accent4">
                    <a:lumMod val="50000"/>
                  </a:schemeClr>
                </a:solidFill>
              </a:rPr>
              <a:t> </a:t>
            </a:r>
            <a:r>
              <a:rPr lang="en-US" sz="3400" b="1" dirty="0" err="1">
                <a:solidFill>
                  <a:schemeClr val="accent4">
                    <a:lumMod val="50000"/>
                  </a:schemeClr>
                </a:solidFill>
              </a:rPr>
              <a:t>trước</a:t>
            </a:r>
            <a:r>
              <a:rPr lang="en-US" sz="3400" b="1" dirty="0">
                <a:solidFill>
                  <a:schemeClr val="accent4">
                    <a:lumMod val="50000"/>
                  </a:schemeClr>
                </a:solidFill>
              </a:rPr>
              <a:t>  </a:t>
            </a:r>
            <a:r>
              <a:rPr lang="en-US" sz="3400" b="1" dirty="0" err="1">
                <a:solidFill>
                  <a:schemeClr val="accent4">
                    <a:lumMod val="50000"/>
                  </a:schemeClr>
                </a:solidFill>
              </a:rPr>
              <a:t>mang</a:t>
            </a:r>
            <a:r>
              <a:rPr lang="en-US" sz="3400" b="1" dirty="0">
                <a:solidFill>
                  <a:schemeClr val="accent4">
                    <a:lumMod val="50000"/>
                  </a:schemeClr>
                </a:solidFill>
              </a:rPr>
              <a:t> </a:t>
            </a:r>
            <a:r>
              <a:rPr lang="en-US" sz="3400" b="1" dirty="0" err="1">
                <a:solidFill>
                  <a:schemeClr val="accent4">
                    <a:lumMod val="50000"/>
                  </a:schemeClr>
                </a:solidFill>
              </a:rPr>
              <a:t>hình</a:t>
            </a:r>
            <a:r>
              <a:rPr lang="en-US" sz="3400" b="1" dirty="0">
                <a:solidFill>
                  <a:schemeClr val="accent4">
                    <a:lumMod val="50000"/>
                  </a:schemeClr>
                </a:solidFill>
              </a:rPr>
              <a:t> </a:t>
            </a:r>
            <a:r>
              <a:rPr lang="en-US" sz="3400" b="1" dirty="0" err="1">
                <a:solidFill>
                  <a:schemeClr val="accent4">
                    <a:lumMod val="50000"/>
                  </a:schemeClr>
                </a:solidFill>
              </a:rPr>
              <a:t>thái</a:t>
            </a:r>
            <a:r>
              <a:rPr lang="en-US" sz="3400" b="1" dirty="0">
                <a:solidFill>
                  <a:schemeClr val="accent4">
                    <a:lumMod val="50000"/>
                  </a:schemeClr>
                </a:solidFill>
              </a:rPr>
              <a:t> </a:t>
            </a:r>
            <a:r>
              <a:rPr lang="en-US" sz="3400" b="1" dirty="0" err="1">
                <a:solidFill>
                  <a:schemeClr val="accent4">
                    <a:lumMod val="50000"/>
                  </a:schemeClr>
                </a:solidFill>
              </a:rPr>
              <a:t>chuyển</a:t>
            </a:r>
            <a:r>
              <a:rPr lang="en-US" sz="3400" b="1" dirty="0">
                <a:solidFill>
                  <a:schemeClr val="accent4">
                    <a:lumMod val="50000"/>
                  </a:schemeClr>
                </a:solidFill>
              </a:rPr>
              <a:t> </a:t>
            </a:r>
            <a:r>
              <a:rPr lang="en-US" sz="3400" b="1" dirty="0" err="1">
                <a:solidFill>
                  <a:schemeClr val="accent4">
                    <a:lumMod val="50000"/>
                  </a:schemeClr>
                </a:solidFill>
              </a:rPr>
              <a:t>hóa</a:t>
            </a:r>
            <a:r>
              <a:rPr lang="en-US" sz="3400" b="1" dirty="0">
                <a:solidFill>
                  <a:schemeClr val="accent4">
                    <a:lumMod val="50000"/>
                  </a:schemeClr>
                </a:solidFill>
              </a:rPr>
              <a:t> </a:t>
            </a:r>
            <a:r>
              <a:rPr lang="en-US" sz="3400" b="1" dirty="0" err="1">
                <a:solidFill>
                  <a:schemeClr val="accent4">
                    <a:lumMod val="50000"/>
                  </a:schemeClr>
                </a:solidFill>
              </a:rPr>
              <a:t>là</a:t>
            </a:r>
            <a:r>
              <a:rPr lang="en-US" sz="3400" b="1" dirty="0">
                <a:solidFill>
                  <a:schemeClr val="accent4">
                    <a:lumMod val="50000"/>
                  </a:schemeClr>
                </a:solidFill>
              </a:rPr>
              <a:t> </a:t>
            </a:r>
            <a:r>
              <a:rPr lang="en-US" sz="3400" b="1" dirty="0" err="1">
                <a:solidFill>
                  <a:schemeClr val="accent4">
                    <a:lumMod val="50000"/>
                  </a:schemeClr>
                </a:solidFill>
              </a:rPr>
              <a:t>lợi</a:t>
            </a:r>
            <a:r>
              <a:rPr lang="en-US" sz="3400" b="1" dirty="0">
                <a:solidFill>
                  <a:schemeClr val="accent4">
                    <a:lumMod val="50000"/>
                  </a:schemeClr>
                </a:solidFill>
              </a:rPr>
              <a:t> </a:t>
            </a:r>
            <a:r>
              <a:rPr lang="en-US" sz="3400" b="1" dirty="0" err="1">
                <a:solidFill>
                  <a:schemeClr val="accent4">
                    <a:lumMod val="50000"/>
                  </a:schemeClr>
                </a:solidFill>
              </a:rPr>
              <a:t>nhuận</a:t>
            </a:r>
            <a:r>
              <a:rPr lang="en-US" sz="3400" b="1" dirty="0">
                <a:solidFill>
                  <a:schemeClr val="accent4">
                    <a:lumMod val="50000"/>
                  </a:schemeClr>
                </a:solidFill>
              </a:rPr>
              <a:t>”</a:t>
            </a:r>
          </a:p>
          <a:p>
            <a:pPr algn="ctr" eaLnBrk="1" hangingPunct="1">
              <a:buFont typeface="Wingdings" pitchFamily="2" charset="2"/>
              <a:buNone/>
              <a:defRPr/>
            </a:pPr>
            <a:r>
              <a:rPr lang="en-US" sz="3400" b="1" dirty="0" err="1"/>
              <a:t>C.Mác</a:t>
            </a:r>
            <a:endParaRPr lang="en-US" sz="3400" b="1" dirty="0"/>
          </a:p>
          <a:p>
            <a:pPr algn="ctr" eaLnBrk="1" hangingPunct="1">
              <a:buFont typeface="Wingdings" pitchFamily="2" charset="2"/>
              <a:buNone/>
              <a:defRPr/>
            </a:pPr>
            <a:r>
              <a:rPr lang="en-US" sz="3400" b="1" dirty="0">
                <a:latin typeface="Times New Roman" pitchFamily="18" charset="0"/>
                <a:cs typeface="Times New Roman" pitchFamily="18" charset="0"/>
              </a:rPr>
              <a:t>(</a:t>
            </a:r>
            <a:r>
              <a:rPr lang="en-US" sz="3400" b="1" dirty="0" err="1">
                <a:latin typeface="Times New Roman" pitchFamily="18" charset="0"/>
                <a:cs typeface="Times New Roman" pitchFamily="18" charset="0"/>
              </a:rPr>
              <a:t>Tư</a:t>
            </a:r>
            <a:r>
              <a:rPr lang="en-US" sz="3400" b="1" dirty="0">
                <a:latin typeface="Times New Roman" pitchFamily="18" charset="0"/>
                <a:cs typeface="Times New Roman" pitchFamily="18" charset="0"/>
              </a:rPr>
              <a:t> </a:t>
            </a:r>
            <a:r>
              <a:rPr lang="en-US" sz="3400" b="1" dirty="0" err="1">
                <a:latin typeface="Times New Roman" pitchFamily="18" charset="0"/>
                <a:cs typeface="Times New Roman" pitchFamily="18" charset="0"/>
              </a:rPr>
              <a:t>bản</a:t>
            </a:r>
            <a:r>
              <a:rPr lang="en-US" sz="3400" b="1" dirty="0">
                <a:latin typeface="Times New Roman" pitchFamily="18" charset="0"/>
                <a:cs typeface="Times New Roman" pitchFamily="18" charset="0"/>
              </a:rPr>
              <a:t>, </a:t>
            </a:r>
            <a:r>
              <a:rPr lang="en-US" sz="3400" b="1" dirty="0" err="1">
                <a:latin typeface="Times New Roman" pitchFamily="18" charset="0"/>
                <a:cs typeface="Times New Roman" pitchFamily="18" charset="0"/>
              </a:rPr>
              <a:t>tập</a:t>
            </a:r>
            <a:r>
              <a:rPr lang="en-US" sz="3400" b="1" dirty="0">
                <a:latin typeface="Times New Roman" pitchFamily="18" charset="0"/>
                <a:cs typeface="Times New Roman" pitchFamily="18" charset="0"/>
              </a:rPr>
              <a:t> 3,tr46)</a:t>
            </a:r>
          </a:p>
          <a:p>
            <a:pPr algn="just" eaLnBrk="1" hangingPunct="1">
              <a:buFont typeface="Wingdings" pitchFamily="2" charset="2"/>
              <a:buNone/>
              <a:defRPr/>
            </a:pPr>
            <a:endParaRPr lang="en-US" sz="3400" b="1" dirty="0"/>
          </a:p>
        </p:txBody>
      </p:sp>
    </p:spTree>
    <p:extLst>
      <p:ext uri="{BB962C8B-B14F-4D97-AF65-F5344CB8AC3E}">
        <p14:creationId xmlns:p14="http://schemas.microsoft.com/office/powerpoint/2010/main" val="1678663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6834">
                                            <p:bg/>
                                          </p:spTgt>
                                        </p:tgtEl>
                                        <p:attrNameLst>
                                          <p:attrName>style.visibility</p:attrName>
                                        </p:attrNameLst>
                                      </p:cBhvr>
                                      <p:to>
                                        <p:strVal val="visible"/>
                                      </p:to>
                                    </p:set>
                                    <p:animEffect transition="in" filter="fade">
                                      <p:cBhvr>
                                        <p:cTn id="7" dur="500"/>
                                        <p:tgtEl>
                                          <p:spTgt spid="37683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6834">
                                            <p:txEl>
                                              <p:pRg st="0" end="0"/>
                                            </p:txEl>
                                          </p:spTgt>
                                        </p:tgtEl>
                                        <p:attrNameLst>
                                          <p:attrName>style.visibility</p:attrName>
                                        </p:attrNameLst>
                                      </p:cBhvr>
                                      <p:to>
                                        <p:strVal val="visible"/>
                                      </p:to>
                                    </p:set>
                                    <p:animEffect transition="in" filter="fade">
                                      <p:cBhvr>
                                        <p:cTn id="12" dur="500"/>
                                        <p:tgtEl>
                                          <p:spTgt spid="3768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6834">
                                            <p:txEl>
                                              <p:pRg st="1" end="1"/>
                                            </p:txEl>
                                          </p:spTgt>
                                        </p:tgtEl>
                                        <p:attrNameLst>
                                          <p:attrName>style.visibility</p:attrName>
                                        </p:attrNameLst>
                                      </p:cBhvr>
                                      <p:to>
                                        <p:strVal val="visible"/>
                                      </p:to>
                                    </p:set>
                                    <p:animEffect transition="in" filter="fade">
                                      <p:cBhvr>
                                        <p:cTn id="17" dur="500"/>
                                        <p:tgtEl>
                                          <p:spTgt spid="37683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6834">
                                            <p:txEl>
                                              <p:pRg st="2" end="2"/>
                                            </p:txEl>
                                          </p:spTgt>
                                        </p:tgtEl>
                                        <p:attrNameLst>
                                          <p:attrName>style.visibility</p:attrName>
                                        </p:attrNameLst>
                                      </p:cBhvr>
                                      <p:to>
                                        <p:strVal val="visible"/>
                                      </p:to>
                                    </p:set>
                                    <p:animEffect transition="in" filter="fade">
                                      <p:cBhvr>
                                        <p:cTn id="22" dur="500"/>
                                        <p:tgtEl>
                                          <p:spTgt spid="37683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6834">
                                            <p:txEl>
                                              <p:pRg st="3" end="3"/>
                                            </p:txEl>
                                          </p:spTgt>
                                        </p:tgtEl>
                                        <p:attrNameLst>
                                          <p:attrName>style.visibility</p:attrName>
                                        </p:attrNameLst>
                                      </p:cBhvr>
                                      <p:to>
                                        <p:strVal val="visible"/>
                                      </p:to>
                                    </p:set>
                                    <p:animEffect transition="in" filter="fade">
                                      <p:cBhvr>
                                        <p:cTn id="27" dur="500"/>
                                        <p:tgtEl>
                                          <p:spTgt spid="37683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6834">
                                            <p:txEl>
                                              <p:pRg st="4" end="4"/>
                                            </p:txEl>
                                          </p:spTgt>
                                        </p:tgtEl>
                                        <p:attrNameLst>
                                          <p:attrName>style.visibility</p:attrName>
                                        </p:attrNameLst>
                                      </p:cBhvr>
                                      <p:to>
                                        <p:strVal val="visible"/>
                                      </p:to>
                                    </p:set>
                                    <p:animEffect transition="in" filter="fade">
                                      <p:cBhvr>
                                        <p:cTn id="32" dur="500"/>
                                        <p:tgtEl>
                                          <p:spTgt spid="376834">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6834">
                                            <p:txEl>
                                              <p:pRg st="5" end="5"/>
                                            </p:txEl>
                                          </p:spTgt>
                                        </p:tgtEl>
                                        <p:attrNameLst>
                                          <p:attrName>style.visibility</p:attrName>
                                        </p:attrNameLst>
                                      </p:cBhvr>
                                      <p:to>
                                        <p:strVal val="visible"/>
                                      </p:to>
                                    </p:set>
                                    <p:animEffect transition="in" filter="fade">
                                      <p:cBhvr>
                                        <p:cTn id="37" dur="500"/>
                                        <p:tgtEl>
                                          <p:spTgt spid="3768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4"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9CADD-31B9-4B9E-AEDF-6140BA9E5896}" type="slidenum">
              <a:rPr lang="en-US">
                <a:latin typeface="+mn-lt"/>
              </a:rPr>
              <a:pPr>
                <a:defRPr/>
              </a:pPr>
              <a:t>55</a:t>
            </a:fld>
            <a:endParaRPr lang="en-US">
              <a:latin typeface="+mn-lt"/>
            </a:endParaRPr>
          </a:p>
        </p:txBody>
      </p:sp>
      <p:sp>
        <p:nvSpPr>
          <p:cNvPr id="380930" name="Rectangle 2"/>
          <p:cNvSpPr>
            <a:spLocks noGrp="1" noChangeArrowheads="1"/>
          </p:cNvSpPr>
          <p:nvPr>
            <p:ph type="title" idx="4294967295"/>
          </p:nvPr>
        </p:nvSpPr>
        <p:spPr>
          <a:xfrm>
            <a:off x="2743200" y="266700"/>
            <a:ext cx="8280400" cy="800100"/>
          </a:xfrm>
          <a:solidFill>
            <a:schemeClr val="bg1"/>
          </a:solidFill>
        </p:spPr>
        <p:txBody>
          <a:bodyPr>
            <a:normAutofit fontScale="90000"/>
          </a:bodyPr>
          <a:lstStyle/>
          <a:p>
            <a:pPr lvl="0"/>
            <a:r>
              <a:rPr lang="en-US" sz="4000" b="1" i="1" dirty="0">
                <a:solidFill>
                  <a:srgbClr val="FF0000"/>
                </a:solidFill>
              </a:rPr>
              <a:t>3.3.1.3. </a:t>
            </a:r>
            <a:r>
              <a:rPr lang="vi-VN" sz="4000" b="1" i="1" dirty="0">
                <a:solidFill>
                  <a:srgbClr val="FF0000"/>
                </a:solidFill>
              </a:rPr>
              <a:t>Tỷ suất lợi nhuận và các nhân tố ảnh hưởng t</a:t>
            </a:r>
            <a:r>
              <a:rPr lang="en-US" sz="4000" b="1" i="1" dirty="0">
                <a:solidFill>
                  <a:srgbClr val="FF0000"/>
                </a:solidFill>
              </a:rPr>
              <a:t>ớ</a:t>
            </a:r>
            <a:r>
              <a:rPr lang="vi-VN" sz="4000" b="1" i="1" dirty="0">
                <a:solidFill>
                  <a:srgbClr val="FF0000"/>
                </a:solidFill>
              </a:rPr>
              <a:t>i tỷ suất l</a:t>
            </a:r>
            <a:r>
              <a:rPr lang="en-US" sz="4000" b="1" i="1" dirty="0">
                <a:solidFill>
                  <a:srgbClr val="FF0000"/>
                </a:solidFill>
              </a:rPr>
              <a:t>ợ</a:t>
            </a:r>
            <a:r>
              <a:rPr lang="vi-VN" sz="4000" b="1" i="1" dirty="0">
                <a:solidFill>
                  <a:srgbClr val="FF0000"/>
                </a:solidFill>
              </a:rPr>
              <a:t>i nhuận</a:t>
            </a:r>
            <a:endParaRPr lang="en-US" sz="4000" b="1" dirty="0">
              <a:solidFill>
                <a:srgbClr val="FF0000"/>
              </a:solidFill>
            </a:endParaRPr>
          </a:p>
        </p:txBody>
      </p:sp>
      <p:sp>
        <p:nvSpPr>
          <p:cNvPr id="380931" name="Rectangle 3"/>
          <p:cNvSpPr>
            <a:spLocks noGrp="1" noChangeArrowheads="1"/>
          </p:cNvSpPr>
          <p:nvPr>
            <p:ph type="body" idx="4294967295"/>
          </p:nvPr>
        </p:nvSpPr>
        <p:spPr>
          <a:xfrm>
            <a:off x="0" y="1206500"/>
            <a:ext cx="12192000" cy="5651500"/>
          </a:xfrm>
          <a:solidFill>
            <a:schemeClr val="bg1"/>
          </a:solidFill>
        </p:spPr>
        <p:txBody>
          <a:bodyPr/>
          <a:lstStyle/>
          <a:p>
            <a:pPr>
              <a:buNone/>
            </a:pPr>
            <a:r>
              <a:rPr lang="en-US" altLang="en-US" dirty="0"/>
              <a:t>	</a:t>
            </a:r>
            <a:r>
              <a:rPr lang="en-US" altLang="en-US" sz="3600" dirty="0"/>
              <a:t>- </a:t>
            </a:r>
            <a:r>
              <a:rPr lang="vi-VN" sz="3600" i="1" dirty="0"/>
              <a:t>Tỷ suât lợi nhuận là tỳ lệ phân trăm giữa lợi nhuận và toàn bộ giá trị của tư bản ứng trước </a:t>
            </a:r>
            <a:r>
              <a:rPr lang="en-US" altLang="en-US" sz="3600" dirty="0"/>
              <a:t>. </a:t>
            </a:r>
            <a:r>
              <a:rPr lang="en-US" altLang="en-US" sz="3600" b="1" dirty="0">
                <a:solidFill>
                  <a:srgbClr val="FF0000"/>
                </a:solidFill>
              </a:rPr>
              <a:t>Ký hiệu: P’</a:t>
            </a:r>
          </a:p>
          <a:p>
            <a:pPr eaLnBrk="1" hangingPunct="1"/>
            <a:endParaRPr lang="en-US" altLang="en-US" sz="3600" b="1" dirty="0">
              <a:solidFill>
                <a:srgbClr val="00FF00"/>
              </a:solidFill>
            </a:endParaRPr>
          </a:p>
          <a:p>
            <a:pPr eaLnBrk="1" hangingPunct="1">
              <a:buFont typeface="Wingdings" pitchFamily="2" charset="2"/>
              <a:buNone/>
            </a:pPr>
            <a:endParaRPr lang="en-US" altLang="en-US" dirty="0"/>
          </a:p>
          <a:p>
            <a:pPr lvl="1" eaLnBrk="1" hangingPunct="1">
              <a:buFont typeface="Wingdings" pitchFamily="2" charset="2"/>
              <a:buNone/>
            </a:pPr>
            <a:endParaRPr lang="en-US" altLang="en-US" sz="3600" b="1" dirty="0"/>
          </a:p>
          <a:p>
            <a:pPr lvl="1" eaLnBrk="1" hangingPunct="1">
              <a:buFont typeface="Wingdings" pitchFamily="2" charset="2"/>
              <a:buNone/>
            </a:pPr>
            <a:r>
              <a:rPr lang="en-US" altLang="en-US" sz="3600" b="1" dirty="0"/>
              <a:t>Ví dụ: </a:t>
            </a:r>
            <a:r>
              <a:rPr lang="en-US" altLang="en-US" sz="3600" dirty="0"/>
              <a:t>Nếu TB ứng trước là: 200.000</a:t>
            </a:r>
          </a:p>
          <a:p>
            <a:pPr lvl="1" eaLnBrk="1" hangingPunct="1">
              <a:buFont typeface="Wingdings" pitchFamily="2" charset="2"/>
              <a:buNone/>
            </a:pPr>
            <a:r>
              <a:rPr lang="en-US" altLang="en-US" sz="3600" dirty="0"/>
              <a:t>           Lợi nhuận hàng năm là:  40.000</a:t>
            </a:r>
          </a:p>
          <a:p>
            <a:pPr lvl="1" eaLnBrk="1" hangingPunct="1">
              <a:buFont typeface="Wingdings" pitchFamily="2" charset="2"/>
              <a:buNone/>
            </a:pPr>
            <a:r>
              <a:rPr lang="en-US" altLang="en-US" sz="3600" dirty="0"/>
              <a:t>Thì :</a:t>
            </a:r>
          </a:p>
          <a:p>
            <a:pPr eaLnBrk="1" hangingPunct="1"/>
            <a:endParaRPr lang="en-US" altLang="en-US" sz="3600" dirty="0"/>
          </a:p>
        </p:txBody>
      </p:sp>
      <p:graphicFrame>
        <p:nvGraphicFramePr>
          <p:cNvPr id="380932" name="Object 4"/>
          <p:cNvGraphicFramePr>
            <a:graphicFrameLocks noChangeAspect="1"/>
          </p:cNvGraphicFramePr>
          <p:nvPr>
            <p:extLst>
              <p:ext uri="{D42A27DB-BD31-4B8C-83A1-F6EECF244321}">
                <p14:modId xmlns:p14="http://schemas.microsoft.com/office/powerpoint/2010/main" val="1506186472"/>
              </p:ext>
            </p:extLst>
          </p:nvPr>
        </p:nvGraphicFramePr>
        <p:xfrm>
          <a:off x="716604" y="2672000"/>
          <a:ext cx="9871216" cy="1257326"/>
        </p:xfrm>
        <a:graphic>
          <a:graphicData uri="http://schemas.openxmlformats.org/presentationml/2006/ole">
            <mc:AlternateContent xmlns:mc="http://schemas.openxmlformats.org/markup-compatibility/2006">
              <mc:Choice xmlns:v="urn:schemas-microsoft-com:vml" Requires="v">
                <p:oleObj spid="_x0000_s5198" name="Equation" r:id="rId3" imgW="1781070" imgH="371429" progId="">
                  <p:embed/>
                </p:oleObj>
              </mc:Choice>
              <mc:Fallback>
                <p:oleObj name="Equation" r:id="rId3" imgW="1781070" imgH="3714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604" y="2672000"/>
                        <a:ext cx="9871216" cy="1257326"/>
                      </a:xfrm>
                      <a:prstGeom prst="rect">
                        <a:avLst/>
                      </a:prstGeom>
                      <a:solidFill>
                        <a:srgbClr val="9D9DA2"/>
                      </a:solidFill>
                      <a:ln w="9525">
                        <a:solidFill>
                          <a:srgbClr val="0000FF"/>
                        </a:solidFill>
                        <a:miter lim="800000"/>
                        <a:headEnd/>
                        <a:tailEnd/>
                      </a:ln>
                    </p:spPr>
                  </p:pic>
                </p:oleObj>
              </mc:Fallback>
            </mc:AlternateContent>
          </a:graphicData>
        </a:graphic>
      </p:graphicFrame>
      <p:graphicFrame>
        <p:nvGraphicFramePr>
          <p:cNvPr id="380933" name="Object 5"/>
          <p:cNvGraphicFramePr>
            <a:graphicFrameLocks noChangeAspect="1"/>
          </p:cNvGraphicFramePr>
          <p:nvPr/>
        </p:nvGraphicFramePr>
        <p:xfrm>
          <a:off x="2152651" y="5157788"/>
          <a:ext cx="9374716" cy="1331912"/>
        </p:xfrm>
        <a:graphic>
          <a:graphicData uri="http://schemas.openxmlformats.org/presentationml/2006/ole">
            <mc:AlternateContent xmlns:mc="http://schemas.openxmlformats.org/markup-compatibility/2006">
              <mc:Choice xmlns:v="urn:schemas-microsoft-com:vml" Requires="v">
                <p:oleObj spid="_x0000_s5199" name="Equation" r:id="rId5" imgW="1609657" imgH="276142" progId="">
                  <p:embed/>
                </p:oleObj>
              </mc:Choice>
              <mc:Fallback>
                <p:oleObj name="Equation" r:id="rId5" imgW="1609657" imgH="27614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2651" y="5157788"/>
                        <a:ext cx="9374716" cy="1331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14047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0930"/>
                                        </p:tgtEl>
                                        <p:attrNameLst>
                                          <p:attrName>style.visibility</p:attrName>
                                        </p:attrNameLst>
                                      </p:cBhvr>
                                      <p:to>
                                        <p:strVal val="visible"/>
                                      </p:to>
                                    </p:set>
                                    <p:animEffect transition="in" filter="fade">
                                      <p:cBhvr>
                                        <p:cTn id="7" dur="500"/>
                                        <p:tgtEl>
                                          <p:spTgt spid="380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0931">
                                            <p:bg/>
                                          </p:spTgt>
                                        </p:tgtEl>
                                        <p:attrNameLst>
                                          <p:attrName>style.visibility</p:attrName>
                                        </p:attrNameLst>
                                      </p:cBhvr>
                                      <p:to>
                                        <p:strVal val="visible"/>
                                      </p:to>
                                    </p:set>
                                    <p:animEffect transition="in" filter="fade">
                                      <p:cBhvr>
                                        <p:cTn id="12" dur="500"/>
                                        <p:tgtEl>
                                          <p:spTgt spid="3809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0931">
                                            <p:txEl>
                                              <p:pRg st="0" end="0"/>
                                            </p:txEl>
                                          </p:spTgt>
                                        </p:tgtEl>
                                        <p:attrNameLst>
                                          <p:attrName>style.visibility</p:attrName>
                                        </p:attrNameLst>
                                      </p:cBhvr>
                                      <p:to>
                                        <p:strVal val="visible"/>
                                      </p:to>
                                    </p:set>
                                    <p:animEffect transition="in" filter="fade">
                                      <p:cBhvr>
                                        <p:cTn id="17" dur="500"/>
                                        <p:tgtEl>
                                          <p:spTgt spid="38093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80932"/>
                                        </p:tgtEl>
                                        <p:attrNameLst>
                                          <p:attrName>style.visibility</p:attrName>
                                        </p:attrNameLst>
                                      </p:cBhvr>
                                      <p:to>
                                        <p:strVal val="visible"/>
                                      </p:to>
                                    </p:set>
                                    <p:animEffect transition="in" filter="fade">
                                      <p:cBhvr>
                                        <p:cTn id="22" dur="500"/>
                                        <p:tgtEl>
                                          <p:spTgt spid="3809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0931">
                                            <p:txEl>
                                              <p:pRg st="4" end="4"/>
                                            </p:txEl>
                                          </p:spTgt>
                                        </p:tgtEl>
                                        <p:attrNameLst>
                                          <p:attrName>style.visibility</p:attrName>
                                        </p:attrNameLst>
                                      </p:cBhvr>
                                      <p:to>
                                        <p:strVal val="visible"/>
                                      </p:to>
                                    </p:set>
                                    <p:animEffect transition="in" filter="fade">
                                      <p:cBhvr>
                                        <p:cTn id="27" dur="500"/>
                                        <p:tgtEl>
                                          <p:spTgt spid="3809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0931">
                                            <p:txEl>
                                              <p:pRg st="5" end="5"/>
                                            </p:txEl>
                                          </p:spTgt>
                                        </p:tgtEl>
                                        <p:attrNameLst>
                                          <p:attrName>style.visibility</p:attrName>
                                        </p:attrNameLst>
                                      </p:cBhvr>
                                      <p:to>
                                        <p:strVal val="visible"/>
                                      </p:to>
                                    </p:set>
                                    <p:animEffect transition="in" filter="fade">
                                      <p:cBhvr>
                                        <p:cTn id="32" dur="500"/>
                                        <p:tgtEl>
                                          <p:spTgt spid="3809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0931">
                                            <p:txEl>
                                              <p:pRg st="6" end="6"/>
                                            </p:txEl>
                                          </p:spTgt>
                                        </p:tgtEl>
                                        <p:attrNameLst>
                                          <p:attrName>style.visibility</p:attrName>
                                        </p:attrNameLst>
                                      </p:cBhvr>
                                      <p:to>
                                        <p:strVal val="visible"/>
                                      </p:to>
                                    </p:set>
                                    <p:animEffect transition="in" filter="fade">
                                      <p:cBhvr>
                                        <p:cTn id="37" dur="500"/>
                                        <p:tgtEl>
                                          <p:spTgt spid="3809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80933"/>
                                        </p:tgtEl>
                                        <p:attrNameLst>
                                          <p:attrName>style.visibility</p:attrName>
                                        </p:attrNameLst>
                                      </p:cBhvr>
                                      <p:to>
                                        <p:strVal val="visible"/>
                                      </p:to>
                                    </p:set>
                                    <p:animEffect transition="in" filter="fade">
                                      <p:cBhvr>
                                        <p:cTn id="42" dur="500"/>
                                        <p:tgtEl>
                                          <p:spTgt spid="380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0" grpId="0" animBg="1"/>
      <p:bldP spid="380931"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Slide Number Placeholder 5"/>
          <p:cNvSpPr>
            <a:spLocks noGrp="1"/>
          </p:cNvSpPr>
          <p:nvPr>
            <p:ph type="sldNum" sz="quarter" idx="12"/>
          </p:nvPr>
        </p:nvSpPr>
        <p:spPr/>
        <p:txBody>
          <a:bodyPr/>
          <a:lstStyle/>
          <a:p>
            <a:pPr>
              <a:defRPr/>
            </a:pPr>
            <a:fld id="{6603F135-4F6A-4E2B-9C8B-8E56CF2BAE84}" type="slidenum">
              <a:rPr lang="en-US">
                <a:latin typeface="+mn-lt"/>
              </a:rPr>
              <a:pPr>
                <a:defRPr/>
              </a:pPr>
              <a:t>56</a:t>
            </a:fld>
            <a:endParaRPr lang="en-US">
              <a:latin typeface="+mn-lt"/>
            </a:endParaRPr>
          </a:p>
        </p:txBody>
      </p:sp>
      <p:sp>
        <p:nvSpPr>
          <p:cNvPr id="382978" name="Rectangle 2"/>
          <p:cNvSpPr>
            <a:spLocks noGrp="1" noChangeArrowheads="1"/>
          </p:cNvSpPr>
          <p:nvPr>
            <p:ph type="title" idx="4294967295"/>
          </p:nvPr>
        </p:nvSpPr>
        <p:spPr>
          <a:xfrm>
            <a:off x="546101" y="0"/>
            <a:ext cx="11055351" cy="1341438"/>
          </a:xfrm>
          <a:solidFill>
            <a:schemeClr val="bg1"/>
          </a:solidFill>
        </p:spPr>
        <p:txBody>
          <a:bodyPr/>
          <a:lstStyle/>
          <a:p>
            <a:pPr algn="ctr" eaLnBrk="1" hangingPunct="1"/>
            <a:r>
              <a:rPr lang="en-US" altLang="en-US" sz="4000" b="1" dirty="0">
                <a:solidFill>
                  <a:srgbClr val="0000FF"/>
                </a:solidFill>
                <a:latin typeface="Times New Roman" pitchFamily="18" charset="0"/>
                <a:cs typeface="Times New Roman" pitchFamily="18" charset="0"/>
              </a:rPr>
              <a:t>Sự khác nhau giữa tỷ suất lợi nhuận và tỷ suất giá trị thăng dư:</a:t>
            </a:r>
          </a:p>
        </p:txBody>
      </p:sp>
      <p:graphicFrame>
        <p:nvGraphicFramePr>
          <p:cNvPr id="382979" name="Group 3"/>
          <p:cNvGraphicFramePr>
            <a:graphicFrameLocks noGrp="1"/>
          </p:cNvGraphicFramePr>
          <p:nvPr>
            <p:ph idx="4294967295"/>
          </p:nvPr>
        </p:nvGraphicFramePr>
        <p:xfrm>
          <a:off x="0" y="1412876"/>
          <a:ext cx="12192001" cy="5445125"/>
        </p:xfrm>
        <a:graphic>
          <a:graphicData uri="http://schemas.openxmlformats.org/drawingml/2006/table">
            <a:tbl>
              <a:tblPr/>
              <a:tblGrid>
                <a:gridCol w="1200151">
                  <a:extLst>
                    <a:ext uri="{9D8B030D-6E8A-4147-A177-3AD203B41FA5}">
                      <a16:colId xmlns:a16="http://schemas.microsoft.com/office/drawing/2014/main" val="20000"/>
                    </a:ext>
                  </a:extLst>
                </a:gridCol>
                <a:gridCol w="5952067">
                  <a:extLst>
                    <a:ext uri="{9D8B030D-6E8A-4147-A177-3AD203B41FA5}">
                      <a16:colId xmlns:a16="http://schemas.microsoft.com/office/drawing/2014/main" val="20001"/>
                    </a:ext>
                  </a:extLst>
                </a:gridCol>
                <a:gridCol w="5039783">
                  <a:extLst>
                    <a:ext uri="{9D8B030D-6E8A-4147-A177-3AD203B41FA5}">
                      <a16:colId xmlns:a16="http://schemas.microsoft.com/office/drawing/2014/main" val="20002"/>
                    </a:ext>
                  </a:extLst>
                </a:gridCol>
              </a:tblGrid>
              <a:tr h="1539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dirty="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3400" b="0" i="0" u="none" strike="noStrike" cap="none" normalizeH="0" baseline="0" dirty="0" err="1">
                          <a:ln>
                            <a:noFill/>
                          </a:ln>
                          <a:solidFill>
                            <a:schemeClr val="tx1"/>
                          </a:solidFill>
                          <a:effectLst/>
                          <a:latin typeface="Times New Roman" pitchFamily="18" charset="0"/>
                        </a:rPr>
                        <a:t>Sự</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khác</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nhau</a:t>
                      </a:r>
                      <a:r>
                        <a:rPr kumimoji="0" lang="en-US" sz="3400" b="0" i="0" u="none" strike="noStrike" cap="none" normalizeH="0" baseline="0" dirty="0">
                          <a:ln>
                            <a:noFill/>
                          </a:ln>
                          <a:solidFill>
                            <a:schemeClr val="tx1"/>
                          </a:solidFill>
                          <a:effectLst/>
                          <a:latin typeface="Times New Roman" pitchFamily="18" charset="0"/>
                        </a:rPr>
                        <a:t> </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3400" b="0" i="0" u="none" strike="noStrike" cap="none" normalizeH="0" baseline="0" dirty="0" err="1">
                          <a:ln>
                            <a:noFill/>
                          </a:ln>
                          <a:solidFill>
                            <a:schemeClr val="tx1"/>
                          </a:solidFill>
                          <a:effectLst/>
                          <a:latin typeface="Times New Roman" pitchFamily="18" charset="0"/>
                        </a:rPr>
                        <a:t>về</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chất</a:t>
                      </a:r>
                      <a:endParaRPr kumimoji="0" lang="en-US" sz="3400" b="0" i="0" u="none" strike="noStrike" cap="none" normalizeH="0" baseline="0" dirty="0">
                        <a:ln>
                          <a:noFill/>
                        </a:ln>
                        <a:solidFill>
                          <a:schemeClr val="tx1"/>
                        </a:solidFill>
                        <a:effectLst/>
                        <a:latin typeface="Times New Roman" pitchFamily="18" charset="0"/>
                      </a:endParaRPr>
                    </a:p>
                  </a:txBody>
                  <a:tcPr marL="121920" marR="12192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3400" b="0" i="0" u="none" strike="noStrike" cap="none" normalizeH="0" baseline="0" dirty="0" err="1">
                          <a:ln>
                            <a:noFill/>
                          </a:ln>
                          <a:solidFill>
                            <a:schemeClr val="tx1"/>
                          </a:solidFill>
                          <a:effectLst/>
                          <a:latin typeface="Times New Roman" pitchFamily="18" charset="0"/>
                        </a:rPr>
                        <a:t>Sự</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khác</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nhau</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về</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lượng</a:t>
                      </a:r>
                      <a:endParaRPr kumimoji="0" lang="en-US" sz="3400" b="0" i="0" u="none" strike="noStrike" cap="none" normalizeH="0" baseline="0" dirty="0">
                        <a:ln>
                          <a:noFill/>
                        </a:ln>
                        <a:solidFill>
                          <a:schemeClr val="tx1"/>
                        </a:solidFill>
                        <a:effectLst/>
                        <a:latin typeface="Times New Roman" pitchFamily="18" charset="0"/>
                      </a:endParaRPr>
                    </a:p>
                  </a:txBody>
                  <a:tcPr marL="121920" marR="12192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7430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     </a:t>
                      </a:r>
                      <a:r>
                        <a:rPr kumimoji="0" lang="en-US" sz="4000" b="1" i="0" u="none" strike="noStrike" cap="none" normalizeH="0" baseline="0" dirty="0">
                          <a:ln>
                            <a:noFill/>
                          </a:ln>
                          <a:solidFill>
                            <a:srgbClr val="0000FF"/>
                          </a:solidFill>
                          <a:effectLst/>
                          <a:latin typeface="Times New Roman" pitchFamily="18" charset="0"/>
                        </a:rPr>
                        <a:t>m’</a:t>
                      </a:r>
                    </a:p>
                  </a:txBody>
                  <a:tcPr marL="121920" marR="12192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3400" b="0" i="0" u="none" strike="noStrike" cap="none" normalizeH="0" baseline="0" dirty="0" err="1">
                          <a:ln>
                            <a:noFill/>
                          </a:ln>
                          <a:solidFill>
                            <a:schemeClr val="tx1"/>
                          </a:solidFill>
                          <a:effectLst/>
                          <a:latin typeface="Times New Roman" pitchFamily="18" charset="0"/>
                        </a:rPr>
                        <a:t>Thể</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hiện</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mức</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độ</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bóc</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lột</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lao</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động</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làm</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thuê</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của</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tư</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bản</a:t>
                      </a:r>
                      <a:endParaRPr kumimoji="0" lang="en-US" sz="3400" b="0" i="0" u="none" strike="noStrike" cap="none" normalizeH="0" baseline="0" dirty="0">
                        <a:ln>
                          <a:noFill/>
                        </a:ln>
                        <a:solidFill>
                          <a:schemeClr val="tx1"/>
                        </a:solidFill>
                        <a:effectLst/>
                        <a:latin typeface="Times New Roman" pitchFamily="18" charset="0"/>
                      </a:endParaRPr>
                    </a:p>
                  </a:txBody>
                  <a:tcPr marL="121920" marR="12192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 </a:t>
                      </a:r>
                      <a:endParaRPr kumimoji="0" lang="en-US" sz="4000" b="1" i="0" u="none" strike="noStrike" cap="none" normalizeH="0" baseline="0" dirty="0">
                        <a:ln>
                          <a:noFill/>
                        </a:ln>
                        <a:solidFill>
                          <a:srgbClr val="00FF00"/>
                        </a:solidFill>
                        <a:effectLst/>
                        <a:latin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4000" b="1" i="0" u="none" strike="noStrike" cap="none" normalizeH="0" baseline="0" dirty="0">
                        <a:ln>
                          <a:noFill/>
                        </a:ln>
                        <a:solidFill>
                          <a:srgbClr val="00FF00"/>
                        </a:solidFill>
                        <a:effectLst/>
                        <a:latin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3600" b="1" i="0" u="none" strike="noStrike" cap="none" normalizeH="0" baseline="0" dirty="0">
                        <a:ln>
                          <a:noFill/>
                        </a:ln>
                        <a:solidFill>
                          <a:srgbClr val="00FF00"/>
                        </a:solidFill>
                        <a:effectLst/>
                        <a:latin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dirty="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 </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 </a:t>
                      </a:r>
                      <a:endParaRPr kumimoji="0" lang="en-US" sz="4000" b="1" i="0" u="none" strike="noStrike" cap="none" normalizeH="0" baseline="0" dirty="0">
                        <a:ln>
                          <a:noFill/>
                        </a:ln>
                        <a:solidFill>
                          <a:srgbClr val="00B0F0"/>
                        </a:solidFill>
                        <a:effectLst/>
                        <a:latin typeface="Times New Roman" pitchFamily="18" charset="0"/>
                      </a:endParaRPr>
                    </a:p>
                  </a:txBody>
                  <a:tcPr marL="121920" marR="12192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162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           </a:t>
                      </a:r>
                      <a:r>
                        <a:rPr kumimoji="0" lang="en-US" sz="4000" b="1" i="0" u="none" strike="noStrike" cap="none" normalizeH="0" baseline="0" dirty="0">
                          <a:ln>
                            <a:noFill/>
                          </a:ln>
                          <a:solidFill>
                            <a:srgbClr val="0000FF"/>
                          </a:solidFill>
                          <a:effectLst/>
                          <a:latin typeface="Times New Roman" pitchFamily="18" charset="0"/>
                        </a:rPr>
                        <a:t>P’</a:t>
                      </a:r>
                    </a:p>
                  </a:txBody>
                  <a:tcPr marL="121920" marR="12192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Thể</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hiện</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mức</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lợi</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nhuận</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của</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tư</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bản</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ứng</a:t>
                      </a:r>
                      <a:r>
                        <a:rPr kumimoji="0" lang="en-US" sz="3400" b="0" i="0" u="none" strike="noStrike" cap="none" normalizeH="0" baseline="0" dirty="0">
                          <a:ln>
                            <a:noFill/>
                          </a:ln>
                          <a:solidFill>
                            <a:schemeClr val="tx1"/>
                          </a:solidFill>
                          <a:effectLst/>
                          <a:latin typeface="Times New Roman" pitchFamily="18" charset="0"/>
                        </a:rPr>
                        <a:t> </a:t>
                      </a:r>
                      <a:r>
                        <a:rPr kumimoji="0" lang="en-US" sz="3400" b="0" i="0" u="none" strike="noStrike" cap="none" normalizeH="0" baseline="0" dirty="0" err="1">
                          <a:ln>
                            <a:noFill/>
                          </a:ln>
                          <a:solidFill>
                            <a:schemeClr val="tx1"/>
                          </a:solidFill>
                          <a:effectLst/>
                          <a:latin typeface="Times New Roman" pitchFamily="18" charset="0"/>
                        </a:rPr>
                        <a:t>trước</a:t>
                      </a:r>
                      <a:endParaRPr kumimoji="0" lang="en-US" sz="3400" b="0" i="0" u="none" strike="noStrike" cap="none" normalizeH="0" baseline="0" dirty="0">
                        <a:ln>
                          <a:noFill/>
                        </a:ln>
                        <a:solidFill>
                          <a:schemeClr val="tx1"/>
                        </a:solidFill>
                        <a:effectLst/>
                        <a:latin typeface="Times New Roman" pitchFamily="18" charset="0"/>
                      </a:endParaRPr>
                    </a:p>
                  </a:txBody>
                  <a:tcPr marL="121920" marR="12192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bl>
          </a:graphicData>
        </a:graphic>
      </p:graphicFrame>
      <p:graphicFrame>
        <p:nvGraphicFramePr>
          <p:cNvPr id="10242" name="Object 20"/>
          <p:cNvGraphicFramePr>
            <a:graphicFrameLocks noChangeAspect="1"/>
          </p:cNvGraphicFramePr>
          <p:nvPr/>
        </p:nvGraphicFramePr>
        <p:xfrm>
          <a:off x="7230534" y="5084764"/>
          <a:ext cx="4694767" cy="1082675"/>
        </p:xfrm>
        <a:graphic>
          <a:graphicData uri="http://schemas.openxmlformats.org/presentationml/2006/ole">
            <mc:AlternateContent xmlns:mc="http://schemas.openxmlformats.org/markup-compatibility/2006">
              <mc:Choice xmlns:v="urn:schemas-microsoft-com:vml" Requires="v">
                <p:oleObj spid="_x0000_s6220" name="Equation" r:id="rId3" imgW="1047641" imgH="371429" progId="">
                  <p:embed/>
                </p:oleObj>
              </mc:Choice>
              <mc:Fallback>
                <p:oleObj name="Equation" r:id="rId3" imgW="1047641" imgH="3714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534" y="5084764"/>
                        <a:ext cx="4694767" cy="1082675"/>
                      </a:xfrm>
                      <a:prstGeom prst="rect">
                        <a:avLst/>
                      </a:prstGeom>
                      <a:solidFill>
                        <a:srgbClr val="CC99FF"/>
                      </a:solidFill>
                    </p:spPr>
                  </p:pic>
                </p:oleObj>
              </mc:Fallback>
            </mc:AlternateContent>
          </a:graphicData>
        </a:graphic>
      </p:graphicFrame>
      <p:graphicFrame>
        <p:nvGraphicFramePr>
          <p:cNvPr id="10243" name="Object 21"/>
          <p:cNvGraphicFramePr>
            <a:graphicFrameLocks noChangeAspect="1"/>
          </p:cNvGraphicFramePr>
          <p:nvPr/>
        </p:nvGraphicFramePr>
        <p:xfrm>
          <a:off x="7247467" y="3824289"/>
          <a:ext cx="4641851" cy="1044575"/>
        </p:xfrm>
        <a:graphic>
          <a:graphicData uri="http://schemas.openxmlformats.org/presentationml/2006/ole">
            <mc:AlternateContent xmlns:mc="http://schemas.openxmlformats.org/markup-compatibility/2006">
              <mc:Choice xmlns:v="urn:schemas-microsoft-com:vml" Requires="v">
                <p:oleObj spid="_x0000_s6221" name="Equation" r:id="rId5" imgW="895394" imgH="371429" progId="">
                  <p:embed/>
                </p:oleObj>
              </mc:Choice>
              <mc:Fallback>
                <p:oleObj name="Equation" r:id="rId5" imgW="895394" imgH="37142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7467" y="3824289"/>
                        <a:ext cx="4641851" cy="1044575"/>
                      </a:xfrm>
                      <a:prstGeom prst="rect">
                        <a:avLst/>
                      </a:prstGeom>
                      <a:solidFill>
                        <a:srgbClr val="CC99FF"/>
                      </a:solidFill>
                    </p:spPr>
                  </p:pic>
                </p:oleObj>
              </mc:Fallback>
            </mc:AlternateContent>
          </a:graphicData>
        </a:graphic>
      </p:graphicFrame>
      <p:sp>
        <p:nvSpPr>
          <p:cNvPr id="12" name="Rectangle 11"/>
          <p:cNvSpPr/>
          <p:nvPr/>
        </p:nvSpPr>
        <p:spPr bwMode="auto">
          <a:xfrm>
            <a:off x="8335434" y="3027363"/>
            <a:ext cx="2385484" cy="584200"/>
          </a:xfrm>
          <a:prstGeom prst="rect">
            <a:avLst/>
          </a:prstGeom>
          <a:noFill/>
          <a:ln w="12700" cap="sq" cmpd="sng" algn="ctr">
            <a:noFill/>
            <a:prstDash val="solid"/>
            <a:round/>
            <a:headEnd type="none" w="sm" len="sm"/>
            <a:tailEnd type="none" w="sm" len="sm"/>
          </a:ln>
          <a:effectLst/>
        </p:spPr>
        <p:txBody>
          <a:bodyPr/>
          <a:lstStyle/>
          <a:p>
            <a:pPr algn="ctr" eaLnBrk="0" hangingPunct="0">
              <a:defRPr/>
            </a:pPr>
            <a:r>
              <a:rPr lang="en-US" sz="3600" b="1" dirty="0">
                <a:solidFill>
                  <a:srgbClr val="FF0000"/>
                </a:solidFill>
                <a:effectLst>
                  <a:outerShdw blurRad="38100" dist="38100" dir="2700000" algn="tl">
                    <a:srgbClr val="000000"/>
                  </a:outerShdw>
                </a:effectLst>
              </a:rPr>
              <a:t>m’ &gt; p’</a:t>
            </a:r>
            <a:endParaRPr lang="en-US" sz="1800" dirty="0">
              <a:solidFill>
                <a:srgbClr val="FF0000"/>
              </a:solidFill>
            </a:endParaRPr>
          </a:p>
        </p:txBody>
      </p:sp>
      <p:sp>
        <p:nvSpPr>
          <p:cNvPr id="13" name="Rectangle 12"/>
          <p:cNvSpPr/>
          <p:nvPr/>
        </p:nvSpPr>
        <p:spPr bwMode="auto">
          <a:xfrm>
            <a:off x="8238067" y="6167438"/>
            <a:ext cx="2385484" cy="584200"/>
          </a:xfrm>
          <a:prstGeom prst="rect">
            <a:avLst/>
          </a:prstGeom>
          <a:noFill/>
          <a:ln w="12700" cap="sq" cmpd="sng" algn="ctr">
            <a:noFill/>
            <a:prstDash val="solid"/>
            <a:round/>
            <a:headEnd type="none" w="sm" len="sm"/>
            <a:tailEnd type="none" w="sm" len="sm"/>
          </a:ln>
          <a:effectLst/>
        </p:spPr>
        <p:txBody>
          <a:bodyPr/>
          <a:lstStyle/>
          <a:p>
            <a:pPr algn="ctr" eaLnBrk="0" hangingPunct="0">
              <a:defRPr/>
            </a:pPr>
            <a:r>
              <a:rPr lang="en-US" sz="3600" b="1" dirty="0">
                <a:solidFill>
                  <a:srgbClr val="00B0F0"/>
                </a:solidFill>
                <a:effectLst>
                  <a:outerShdw blurRad="38100" dist="38100" dir="2700000" algn="tl">
                    <a:srgbClr val="000000"/>
                  </a:outerShdw>
                </a:effectLst>
              </a:rPr>
              <a:t>C &gt; 0</a:t>
            </a:r>
            <a:endParaRPr lang="en-US" sz="1800" dirty="0"/>
          </a:p>
        </p:txBody>
      </p:sp>
    </p:spTree>
    <p:extLst>
      <p:ext uri="{BB962C8B-B14F-4D97-AF65-F5344CB8AC3E}">
        <p14:creationId xmlns:p14="http://schemas.microsoft.com/office/powerpoint/2010/main" val="13263838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2978"/>
                                        </p:tgtEl>
                                        <p:attrNameLst>
                                          <p:attrName>style.visibility</p:attrName>
                                        </p:attrNameLst>
                                      </p:cBhvr>
                                      <p:to>
                                        <p:strVal val="visible"/>
                                      </p:to>
                                    </p:set>
                                    <p:anim calcmode="lin" valueType="num">
                                      <p:cBhvr>
                                        <p:cTn id="7" dur="500" fill="hold"/>
                                        <p:tgtEl>
                                          <p:spTgt spid="382978"/>
                                        </p:tgtEl>
                                        <p:attrNameLst>
                                          <p:attrName>ppt_w</p:attrName>
                                        </p:attrNameLst>
                                      </p:cBhvr>
                                      <p:tavLst>
                                        <p:tav tm="0">
                                          <p:val>
                                            <p:fltVal val="0"/>
                                          </p:val>
                                        </p:tav>
                                        <p:tav tm="100000">
                                          <p:val>
                                            <p:strVal val="#ppt_w"/>
                                          </p:val>
                                        </p:tav>
                                      </p:tavLst>
                                    </p:anim>
                                    <p:anim calcmode="lin" valueType="num">
                                      <p:cBhvr>
                                        <p:cTn id="8" dur="500" fill="hold"/>
                                        <p:tgtEl>
                                          <p:spTgt spid="3829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82979"/>
                                        </p:tgtEl>
                                        <p:attrNameLst>
                                          <p:attrName>style.visibility</p:attrName>
                                        </p:attrNameLst>
                                      </p:cBhvr>
                                      <p:to>
                                        <p:strVal val="visible"/>
                                      </p:to>
                                    </p:set>
                                    <p:anim calcmode="lin" valueType="num">
                                      <p:cBhvr>
                                        <p:cTn id="13" dur="500" fill="hold"/>
                                        <p:tgtEl>
                                          <p:spTgt spid="382979"/>
                                        </p:tgtEl>
                                        <p:attrNameLst>
                                          <p:attrName>ppt_w</p:attrName>
                                        </p:attrNameLst>
                                      </p:cBhvr>
                                      <p:tavLst>
                                        <p:tav tm="0">
                                          <p:val>
                                            <p:fltVal val="0"/>
                                          </p:val>
                                        </p:tav>
                                        <p:tav tm="100000">
                                          <p:val>
                                            <p:strVal val="#ppt_w"/>
                                          </p:val>
                                        </p:tav>
                                      </p:tavLst>
                                    </p:anim>
                                    <p:anim calcmode="lin" valueType="num">
                                      <p:cBhvr>
                                        <p:cTn id="14" dur="500" fill="hold"/>
                                        <p:tgtEl>
                                          <p:spTgt spid="382979"/>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4" fill="hold" nodeType="clickEffect">
                                  <p:stCondLst>
                                    <p:cond delay="0"/>
                                  </p:stCondLst>
                                  <p:childTnLst>
                                    <p:set>
                                      <p:cBhvr>
                                        <p:cTn id="24" dur="1" fill="hold">
                                          <p:stCondLst>
                                            <p:cond delay="0"/>
                                          </p:stCondLst>
                                        </p:cTn>
                                        <p:tgtEl>
                                          <p:spTgt spid="10243"/>
                                        </p:tgtEl>
                                        <p:attrNameLst>
                                          <p:attrName>style.visibility</p:attrName>
                                        </p:attrNameLst>
                                      </p:cBhvr>
                                      <p:to>
                                        <p:strVal val="visible"/>
                                      </p:to>
                                    </p:set>
                                    <p:animEffect transition="in" filter="wheel(4)">
                                      <p:cBhvr>
                                        <p:cTn id="25" dur="500"/>
                                        <p:tgtEl>
                                          <p:spTgt spid="1024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1" presetClass="entr" presetSubtype="4" fill="hold" nodeType="clickEffect">
                                  <p:stCondLst>
                                    <p:cond delay="0"/>
                                  </p:stCondLst>
                                  <p:childTnLst>
                                    <p:set>
                                      <p:cBhvr>
                                        <p:cTn id="29" dur="1" fill="hold">
                                          <p:stCondLst>
                                            <p:cond delay="0"/>
                                          </p:stCondLst>
                                        </p:cTn>
                                        <p:tgtEl>
                                          <p:spTgt spid="10242"/>
                                        </p:tgtEl>
                                        <p:attrNameLst>
                                          <p:attrName>style.visibility</p:attrName>
                                        </p:attrNameLst>
                                      </p:cBhvr>
                                      <p:to>
                                        <p:strVal val="visible"/>
                                      </p:to>
                                    </p:set>
                                    <p:animEffect transition="in" filter="wheel(4)">
                                      <p:cBhvr>
                                        <p:cTn id="30" dur="500"/>
                                        <p:tgtEl>
                                          <p:spTgt spid="1024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animBg="1"/>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281911A4-7572-4309-9934-457CD16AC30F}" type="slidenum">
              <a:rPr lang="en-US">
                <a:latin typeface="+mn-lt"/>
              </a:rPr>
              <a:pPr>
                <a:defRPr/>
              </a:pPr>
              <a:t>57</a:t>
            </a:fld>
            <a:endParaRPr lang="en-US">
              <a:latin typeface="+mn-lt"/>
            </a:endParaRPr>
          </a:p>
        </p:txBody>
      </p:sp>
      <p:sp>
        <p:nvSpPr>
          <p:cNvPr id="384002" name="Rectangle 2"/>
          <p:cNvSpPr>
            <a:spLocks noGrp="1" noChangeArrowheads="1"/>
          </p:cNvSpPr>
          <p:nvPr>
            <p:ph type="body" idx="4294967295"/>
          </p:nvPr>
        </p:nvSpPr>
        <p:spPr>
          <a:xfrm>
            <a:off x="0" y="333376"/>
            <a:ext cx="12192000" cy="6524625"/>
          </a:xfrm>
          <a:solidFill>
            <a:schemeClr val="bg1"/>
          </a:solidFill>
        </p:spPr>
        <p:txBody>
          <a:bodyPr/>
          <a:lstStyle/>
          <a:p>
            <a:pPr eaLnBrk="1" hangingPunct="1">
              <a:buFont typeface="Wingdings" pitchFamily="2" charset="2"/>
              <a:buNone/>
            </a:pPr>
            <a:r>
              <a:rPr lang="en-US" altLang="en-US" dirty="0"/>
              <a:t>		</a:t>
            </a:r>
            <a:r>
              <a:rPr lang="en-US" altLang="en-US" sz="3800" b="1" dirty="0">
                <a:solidFill>
                  <a:srgbClr val="0000FF"/>
                </a:solidFill>
              </a:rPr>
              <a:t>P’ che giấu bản chất bóc lột của CNTB. </a:t>
            </a:r>
          </a:p>
          <a:p>
            <a:pPr eaLnBrk="1" hangingPunct="1">
              <a:buFont typeface="Wingdings" pitchFamily="2" charset="2"/>
              <a:buNone/>
            </a:pPr>
            <a:r>
              <a:rPr lang="en-US" altLang="en-US" sz="3800" dirty="0"/>
              <a:t>	</a:t>
            </a:r>
            <a:r>
              <a:rPr lang="en-US" altLang="en-US" sz="3800" b="1" dirty="0">
                <a:solidFill>
                  <a:srgbClr val="FF0000"/>
                </a:solidFill>
              </a:rPr>
              <a:t>Tuy nhiên:</a:t>
            </a:r>
          </a:p>
          <a:p>
            <a:pPr eaLnBrk="1" hangingPunct="1">
              <a:buFont typeface="Wingdings" pitchFamily="2" charset="2"/>
              <a:buNone/>
            </a:pPr>
            <a:r>
              <a:rPr lang="en-US" altLang="en-US" sz="3800" dirty="0"/>
              <a:t>			</a:t>
            </a:r>
            <a:r>
              <a:rPr lang="en-US" altLang="en-US" sz="3800" b="1" dirty="0">
                <a:solidFill>
                  <a:srgbClr val="0000FF"/>
                </a:solidFill>
              </a:rPr>
              <a:t>*</a:t>
            </a:r>
            <a:r>
              <a:rPr lang="en-US" altLang="en-US" sz="3800" dirty="0"/>
              <a:t> P’ lại nói lên mức doanh lợi của nhà tư bản đầu tư </a:t>
            </a:r>
            <a:r>
              <a:rPr lang="en-US" altLang="en-US" sz="3800" dirty="0">
                <a:sym typeface="Wingdings" pitchFamily="2" charset="2"/>
              </a:rPr>
              <a:t> Đầu tư vào ngành nào có lợi nhất</a:t>
            </a:r>
          </a:p>
          <a:p>
            <a:pPr eaLnBrk="1" hangingPunct="1">
              <a:buFont typeface="Wingdings" pitchFamily="2" charset="2"/>
              <a:buNone/>
            </a:pPr>
            <a:r>
              <a:rPr lang="en-US" altLang="en-US" sz="3800" dirty="0">
                <a:sym typeface="Wingdings" pitchFamily="2" charset="2"/>
              </a:rPr>
              <a:t>			</a:t>
            </a:r>
            <a:r>
              <a:rPr lang="en-US" altLang="en-US" sz="3800" b="1" dirty="0">
                <a:solidFill>
                  <a:srgbClr val="0000FF"/>
                </a:solidFill>
                <a:sym typeface="Wingdings" pitchFamily="2" charset="2"/>
              </a:rPr>
              <a:t>*</a:t>
            </a:r>
            <a:r>
              <a:rPr lang="en-US" altLang="en-US" sz="3800" dirty="0">
                <a:solidFill>
                  <a:srgbClr val="FFFF00"/>
                </a:solidFill>
                <a:sym typeface="Wingdings" pitchFamily="2" charset="2"/>
              </a:rPr>
              <a:t> </a:t>
            </a:r>
            <a:r>
              <a:rPr lang="en-US" altLang="en-US" sz="3800" dirty="0">
                <a:sym typeface="Wingdings" pitchFamily="2" charset="2"/>
              </a:rPr>
              <a:t>P’ là thước đo tính hiệu quả của kinh doanh TBCN (hiệu quả sử dụng toàn bộ vốn đầu tư)</a:t>
            </a:r>
          </a:p>
        </p:txBody>
      </p:sp>
    </p:spTree>
    <p:extLst>
      <p:ext uri="{BB962C8B-B14F-4D97-AF65-F5344CB8AC3E}">
        <p14:creationId xmlns:p14="http://schemas.microsoft.com/office/powerpoint/2010/main" val="1487456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4002">
                                            <p:bg/>
                                          </p:spTgt>
                                        </p:tgtEl>
                                        <p:attrNameLst>
                                          <p:attrName>style.visibility</p:attrName>
                                        </p:attrNameLst>
                                      </p:cBhvr>
                                      <p:to>
                                        <p:strVal val="visible"/>
                                      </p:to>
                                    </p:set>
                                    <p:animEffect transition="in" filter="fade">
                                      <p:cBhvr>
                                        <p:cTn id="7" dur="500"/>
                                        <p:tgtEl>
                                          <p:spTgt spid="38400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4002">
                                            <p:txEl>
                                              <p:pRg st="0" end="0"/>
                                            </p:txEl>
                                          </p:spTgt>
                                        </p:tgtEl>
                                        <p:attrNameLst>
                                          <p:attrName>style.visibility</p:attrName>
                                        </p:attrNameLst>
                                      </p:cBhvr>
                                      <p:to>
                                        <p:strVal val="visible"/>
                                      </p:to>
                                    </p:set>
                                    <p:animEffect transition="in" filter="fade">
                                      <p:cBhvr>
                                        <p:cTn id="12" dur="500"/>
                                        <p:tgtEl>
                                          <p:spTgt spid="38400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4002">
                                            <p:txEl>
                                              <p:pRg st="1" end="1"/>
                                            </p:txEl>
                                          </p:spTgt>
                                        </p:tgtEl>
                                        <p:attrNameLst>
                                          <p:attrName>style.visibility</p:attrName>
                                        </p:attrNameLst>
                                      </p:cBhvr>
                                      <p:to>
                                        <p:strVal val="visible"/>
                                      </p:to>
                                    </p:set>
                                    <p:animEffect transition="in" filter="fade">
                                      <p:cBhvr>
                                        <p:cTn id="17" dur="500"/>
                                        <p:tgtEl>
                                          <p:spTgt spid="38400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4002">
                                            <p:txEl>
                                              <p:pRg st="2" end="2"/>
                                            </p:txEl>
                                          </p:spTgt>
                                        </p:tgtEl>
                                        <p:attrNameLst>
                                          <p:attrName>style.visibility</p:attrName>
                                        </p:attrNameLst>
                                      </p:cBhvr>
                                      <p:to>
                                        <p:strVal val="visible"/>
                                      </p:to>
                                    </p:set>
                                    <p:animEffect transition="in" filter="fade">
                                      <p:cBhvr>
                                        <p:cTn id="22" dur="500"/>
                                        <p:tgtEl>
                                          <p:spTgt spid="38400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4002">
                                            <p:txEl>
                                              <p:pRg st="3" end="3"/>
                                            </p:txEl>
                                          </p:spTgt>
                                        </p:tgtEl>
                                        <p:attrNameLst>
                                          <p:attrName>style.visibility</p:attrName>
                                        </p:attrNameLst>
                                      </p:cBhvr>
                                      <p:to>
                                        <p:strVal val="visible"/>
                                      </p:to>
                                    </p:set>
                                    <p:animEffect transition="in" filter="fade">
                                      <p:cBhvr>
                                        <p:cTn id="27" dur="500"/>
                                        <p:tgtEl>
                                          <p:spTgt spid="384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pPr>
              <a:defRPr/>
            </a:pPr>
            <a:fld id="{15B41893-8538-4F84-905E-BFEE42EC2180}" type="slidenum">
              <a:rPr lang="en-US">
                <a:latin typeface="+mn-lt"/>
              </a:rPr>
              <a:pPr>
                <a:defRPr/>
              </a:pPr>
              <a:t>58</a:t>
            </a:fld>
            <a:endParaRPr lang="en-US">
              <a:latin typeface="+mn-lt"/>
            </a:endParaRPr>
          </a:p>
        </p:txBody>
      </p:sp>
      <p:sp>
        <p:nvSpPr>
          <p:cNvPr id="385026" name="Rectangle 2"/>
          <p:cNvSpPr>
            <a:spLocks noGrp="1" noChangeArrowheads="1"/>
          </p:cNvSpPr>
          <p:nvPr>
            <p:ph type="body" idx="4294967295"/>
          </p:nvPr>
        </p:nvSpPr>
        <p:spPr>
          <a:xfrm>
            <a:off x="0" y="0"/>
            <a:ext cx="12192000" cy="5346700"/>
          </a:xfrm>
          <a:solidFill>
            <a:schemeClr val="bg1"/>
          </a:solidFill>
        </p:spPr>
        <p:txBody>
          <a:bodyPr>
            <a:normAutofit/>
          </a:bodyPr>
          <a:lstStyle/>
          <a:p>
            <a:pPr algn="ctr" eaLnBrk="1" hangingPunct="1">
              <a:buFont typeface="Wingdings" pitchFamily="2" charset="2"/>
              <a:buNone/>
            </a:pPr>
            <a:r>
              <a:rPr lang="en-US" altLang="en-US" sz="3000" b="1" i="1" u="sng" dirty="0">
                <a:solidFill>
                  <a:srgbClr val="FF0000"/>
                </a:solidFill>
                <a:latin typeface="Times New Roman (Headings)"/>
                <a:cs typeface="Times New Roman" pitchFamily="18" charset="0"/>
              </a:rPr>
              <a:t>Các nhân tố ảnh hưởng đến tỷ suất lợi nhuận</a:t>
            </a:r>
          </a:p>
          <a:p>
            <a:r>
              <a:rPr lang="vi-VN" sz="3000" i="1" dirty="0">
                <a:latin typeface="Times New Roman (Headings)"/>
              </a:rPr>
              <a:t>Th</a:t>
            </a:r>
            <a:r>
              <a:rPr lang="en-US" sz="3000" i="1" dirty="0">
                <a:latin typeface="Times New Roman (Headings)"/>
              </a:rPr>
              <a:t>ứ</a:t>
            </a:r>
            <a:r>
              <a:rPr lang="vi-VN" sz="3000" i="1" dirty="0">
                <a:latin typeface="Times New Roman (Headings)"/>
              </a:rPr>
              <a:t> nhất,</a:t>
            </a:r>
            <a:r>
              <a:rPr lang="vi-VN" sz="3000" dirty="0">
                <a:latin typeface="Times New Roman (Headings)"/>
              </a:rPr>
              <a:t> tỷ suất giá trị thặng dư. </a:t>
            </a:r>
            <a:endParaRPr lang="en-US" sz="3000" dirty="0">
              <a:latin typeface="Times New Roman (Headings)"/>
            </a:endParaRPr>
          </a:p>
          <a:p>
            <a:r>
              <a:rPr lang="vi-VN" sz="3000" i="1" dirty="0">
                <a:latin typeface="Times New Roman (Headings)"/>
              </a:rPr>
              <a:t>Thứ hai,</a:t>
            </a:r>
            <a:r>
              <a:rPr lang="vi-VN" sz="3000" dirty="0">
                <a:latin typeface="Times New Roman (Headings)"/>
              </a:rPr>
              <a:t> cấu tạo hữu cơ tư b</a:t>
            </a:r>
            <a:r>
              <a:rPr lang="en-US" sz="3000" dirty="0">
                <a:latin typeface="Times New Roman (Headings)"/>
              </a:rPr>
              <a:t>ản.</a:t>
            </a:r>
          </a:p>
          <a:p>
            <a:r>
              <a:rPr lang="en-US" sz="3000" i="1" dirty="0">
                <a:latin typeface="Times New Roman (Headings)"/>
              </a:rPr>
              <a:t>Th</a:t>
            </a:r>
            <a:r>
              <a:rPr lang="vi-VN" sz="3000" i="1" dirty="0">
                <a:latin typeface="Times New Roman (Headings)"/>
              </a:rPr>
              <a:t>ứ ba,</a:t>
            </a:r>
            <a:r>
              <a:rPr lang="vi-VN" sz="3000" dirty="0">
                <a:latin typeface="Times New Roman (Headings)"/>
              </a:rPr>
              <a:t> tốc độ chu chuyển của tư bản. </a:t>
            </a:r>
            <a:endParaRPr lang="en-US" sz="3000" dirty="0">
              <a:latin typeface="Times New Roman (Headings)"/>
            </a:endParaRPr>
          </a:p>
          <a:p>
            <a:r>
              <a:rPr lang="vi-VN" sz="3000" i="1" dirty="0">
                <a:latin typeface="Times New Roman (Headings)"/>
              </a:rPr>
              <a:t>Thứ tư, tiết kiệm tư bản bất</a:t>
            </a:r>
            <a:endParaRPr lang="en-US" altLang="en-US" sz="3000" dirty="0">
              <a:solidFill>
                <a:srgbClr val="FF0000"/>
              </a:solidFill>
              <a:latin typeface="Times New Roman (Headings)"/>
              <a:cs typeface="Times New Roman" pitchFamily="18" charset="0"/>
            </a:endParaRPr>
          </a:p>
        </p:txBody>
      </p:sp>
    </p:spTree>
    <p:extLst>
      <p:ext uri="{BB962C8B-B14F-4D97-AF65-F5344CB8AC3E}">
        <p14:creationId xmlns:p14="http://schemas.microsoft.com/office/powerpoint/2010/main" val="3510581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5026">
                                            <p:bg/>
                                          </p:spTgt>
                                        </p:tgtEl>
                                        <p:attrNameLst>
                                          <p:attrName>style.visibility</p:attrName>
                                        </p:attrNameLst>
                                      </p:cBhvr>
                                      <p:to>
                                        <p:strVal val="visible"/>
                                      </p:to>
                                    </p:set>
                                    <p:animEffect transition="in" filter="fade">
                                      <p:cBhvr>
                                        <p:cTn id="7" dur="500"/>
                                        <p:tgtEl>
                                          <p:spTgt spid="38502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5026">
                                            <p:txEl>
                                              <p:pRg st="0" end="0"/>
                                            </p:txEl>
                                          </p:spTgt>
                                        </p:tgtEl>
                                        <p:attrNameLst>
                                          <p:attrName>style.visibility</p:attrName>
                                        </p:attrNameLst>
                                      </p:cBhvr>
                                      <p:to>
                                        <p:strVal val="visible"/>
                                      </p:to>
                                    </p:set>
                                    <p:animEffect transition="in" filter="fade">
                                      <p:cBhvr>
                                        <p:cTn id="12" dur="500"/>
                                        <p:tgtEl>
                                          <p:spTgt spid="3850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5026">
                                            <p:txEl>
                                              <p:pRg st="1" end="1"/>
                                            </p:txEl>
                                          </p:spTgt>
                                        </p:tgtEl>
                                        <p:attrNameLst>
                                          <p:attrName>style.visibility</p:attrName>
                                        </p:attrNameLst>
                                      </p:cBhvr>
                                      <p:to>
                                        <p:strVal val="visible"/>
                                      </p:to>
                                    </p:set>
                                    <p:animEffect transition="in" filter="fade">
                                      <p:cBhvr>
                                        <p:cTn id="17" dur="500"/>
                                        <p:tgtEl>
                                          <p:spTgt spid="3850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5026">
                                            <p:txEl>
                                              <p:pRg st="2" end="2"/>
                                            </p:txEl>
                                          </p:spTgt>
                                        </p:tgtEl>
                                        <p:attrNameLst>
                                          <p:attrName>style.visibility</p:attrName>
                                        </p:attrNameLst>
                                      </p:cBhvr>
                                      <p:to>
                                        <p:strVal val="visible"/>
                                      </p:to>
                                    </p:set>
                                    <p:animEffect transition="in" filter="fade">
                                      <p:cBhvr>
                                        <p:cTn id="22" dur="500"/>
                                        <p:tgtEl>
                                          <p:spTgt spid="3850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5026">
                                            <p:txEl>
                                              <p:pRg st="3" end="3"/>
                                            </p:txEl>
                                          </p:spTgt>
                                        </p:tgtEl>
                                        <p:attrNameLst>
                                          <p:attrName>style.visibility</p:attrName>
                                        </p:attrNameLst>
                                      </p:cBhvr>
                                      <p:to>
                                        <p:strVal val="visible"/>
                                      </p:to>
                                    </p:set>
                                    <p:animEffect transition="in" filter="fade">
                                      <p:cBhvr>
                                        <p:cTn id="27" dur="500"/>
                                        <p:tgtEl>
                                          <p:spTgt spid="38502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5026">
                                            <p:txEl>
                                              <p:pRg st="4" end="4"/>
                                            </p:txEl>
                                          </p:spTgt>
                                        </p:tgtEl>
                                        <p:attrNameLst>
                                          <p:attrName>style.visibility</p:attrName>
                                        </p:attrNameLst>
                                      </p:cBhvr>
                                      <p:to>
                                        <p:strVal val="visible"/>
                                      </p:to>
                                    </p:set>
                                    <p:animEffect transition="in" filter="fade">
                                      <p:cBhvr>
                                        <p:cTn id="32" dur="500"/>
                                        <p:tgtEl>
                                          <p:spTgt spid="385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7"/>
          <p:cNvSpPr txBox="1">
            <a:spLocks noGrp="1"/>
          </p:cNvSpPr>
          <p:nvPr/>
        </p:nvSpPr>
        <p:spPr bwMode="auto">
          <a:xfrm>
            <a:off x="8737600" y="6248400"/>
            <a:ext cx="2844800" cy="457200"/>
          </a:xfrm>
          <a:prstGeom prst="rect">
            <a:avLst/>
          </a:prstGeom>
          <a:noFill/>
          <a:ln>
            <a:miter lim="800000"/>
            <a:headEnd/>
            <a:tailEnd/>
          </a:ln>
        </p:spPr>
        <p:txBody>
          <a:bodyPr anchor="b"/>
          <a:lstStyle/>
          <a:p>
            <a:pPr algn="r">
              <a:defRPr/>
            </a:pPr>
            <a:fld id="{7B0844C4-A431-4AC2-B890-2BD665553E55}" type="slidenum">
              <a:rPr lang="en-US" sz="1200">
                <a:effectLst>
                  <a:outerShdw blurRad="38100" dist="38100" dir="2700000" algn="tl">
                    <a:srgbClr val="000000"/>
                  </a:outerShdw>
                </a:effectLst>
                <a:latin typeface="+mn-lt"/>
              </a:rPr>
              <a:pPr algn="r">
                <a:defRPr/>
              </a:pPr>
              <a:t>59</a:t>
            </a:fld>
            <a:endParaRPr lang="en-US" sz="1200">
              <a:effectLst>
                <a:outerShdw blurRad="38100" dist="38100" dir="2700000" algn="tl">
                  <a:srgbClr val="000000"/>
                </a:outerShdw>
              </a:effectLst>
              <a:latin typeface="+mn-lt"/>
            </a:endParaRPr>
          </a:p>
        </p:txBody>
      </p:sp>
      <p:sp>
        <p:nvSpPr>
          <p:cNvPr id="399362" name="Rectangle 2"/>
          <p:cNvSpPr>
            <a:spLocks noGrp="1" noChangeArrowheads="1"/>
          </p:cNvSpPr>
          <p:nvPr>
            <p:ph type="body" sz="half" idx="4294967295"/>
          </p:nvPr>
        </p:nvSpPr>
        <p:spPr>
          <a:xfrm>
            <a:off x="709684" y="1378424"/>
            <a:ext cx="10876950" cy="4717576"/>
          </a:xfrm>
          <a:solidFill>
            <a:schemeClr val="bg1"/>
          </a:solidFill>
        </p:spPr>
        <p:txBody>
          <a:bodyPr/>
          <a:lstStyle/>
          <a:p>
            <a:pPr algn="just" eaLnBrk="1" hangingPunct="1">
              <a:buFont typeface="Wingdings" pitchFamily="2" charset="2"/>
              <a:buNone/>
            </a:pPr>
            <a:r>
              <a:rPr lang="en-US" altLang="en-US" sz="4000" b="1" i="1" dirty="0">
                <a:solidFill>
                  <a:srgbClr val="0000FF"/>
                </a:solidFill>
              </a:rPr>
              <a:t>3.3.1.4. Lợi nhuận bình quân:</a:t>
            </a:r>
          </a:p>
          <a:p>
            <a:pPr marL="0" indent="0">
              <a:buNone/>
            </a:pPr>
            <a:r>
              <a:rPr lang="vi-VN" sz="3600" i="1" dirty="0"/>
              <a:t>Lợi nhuận bình quân là số lợi nhuận bằng nhau của như tư bản như nhau đầu tư vào các ngành khác nhau (ký hiệu là</a:t>
            </a:r>
            <a:r>
              <a:rPr lang="vi-VN" sz="3600" dirty="0"/>
              <a:t> </a:t>
            </a:r>
            <a:r>
              <a:rPr lang="en-US" sz="3600" dirty="0"/>
              <a:t>P </a:t>
            </a:r>
            <a:r>
              <a:rPr lang="vi-VN" sz="3600" dirty="0"/>
              <a:t>).</a:t>
            </a:r>
            <a:endParaRPr lang="en-US" sz="3600" dirty="0"/>
          </a:p>
        </p:txBody>
      </p:sp>
      <p:graphicFrame>
        <p:nvGraphicFramePr>
          <p:cNvPr id="399363" name="Object 3"/>
          <p:cNvGraphicFramePr>
            <a:graphicFrameLocks noGrp="1" noChangeAspect="1"/>
          </p:cNvGraphicFramePr>
          <p:nvPr>
            <p:ph sz="quarter" idx="4294967295"/>
          </p:nvPr>
        </p:nvGraphicFramePr>
        <p:xfrm>
          <a:off x="3807884" y="3757614"/>
          <a:ext cx="3699933" cy="693737"/>
        </p:xfrm>
        <a:graphic>
          <a:graphicData uri="http://schemas.openxmlformats.org/presentationml/2006/ole">
            <mc:AlternateContent xmlns:mc="http://schemas.openxmlformats.org/markup-compatibility/2006">
              <mc:Choice xmlns:v="urn:schemas-microsoft-com:vml" Requires="v">
                <p:oleObj spid="_x0000_s7207" name="Equation" r:id="rId3" imgW="466728" imgH="104734" progId="">
                  <p:embed/>
                </p:oleObj>
              </mc:Choice>
              <mc:Fallback>
                <p:oleObj name="Equation" r:id="rId3" imgW="466728" imgH="10473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884" y="3757614"/>
                        <a:ext cx="3699933" cy="693737"/>
                      </a:xfrm>
                      <a:prstGeom prst="rect">
                        <a:avLst/>
                      </a:prstGeom>
                      <a:solidFill>
                        <a:srgbClr val="CCFFFF"/>
                      </a:solidFill>
                      <a:ln w="9525">
                        <a:solidFill>
                          <a:srgbClr val="FF0066"/>
                        </a:solidFill>
                        <a:miter lim="800000"/>
                        <a:headEnd/>
                        <a:tailEnd/>
                      </a:ln>
                    </p:spPr>
                  </p:pic>
                </p:oleObj>
              </mc:Fallback>
            </mc:AlternateContent>
          </a:graphicData>
        </a:graphic>
      </p:graphicFrame>
      <p:cxnSp>
        <p:nvCxnSpPr>
          <p:cNvPr id="3" name="Straight Connector 2"/>
          <p:cNvCxnSpPr/>
          <p:nvPr/>
        </p:nvCxnSpPr>
        <p:spPr>
          <a:xfrm>
            <a:off x="4140200" y="3060700"/>
            <a:ext cx="292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400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9362">
                                            <p:txEl>
                                              <p:pRg st="0" end="0"/>
                                            </p:txEl>
                                          </p:spTgt>
                                        </p:tgtEl>
                                        <p:attrNameLst>
                                          <p:attrName>style.visibility</p:attrName>
                                        </p:attrNameLst>
                                      </p:cBhvr>
                                      <p:to>
                                        <p:strVal val="visible"/>
                                      </p:to>
                                    </p:set>
                                    <p:animEffect transition="in" filter="fade">
                                      <p:cBhvr>
                                        <p:cTn id="7" dur="500"/>
                                        <p:tgtEl>
                                          <p:spTgt spid="399362">
                                            <p:txEl>
                                              <p:pRg st="0" end="0"/>
                                            </p:txEl>
                                          </p:spTgt>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399363"/>
                                        </p:tgtEl>
                                        <p:attrNameLst>
                                          <p:attrName>style.visibility</p:attrName>
                                        </p:attrNameLst>
                                      </p:cBhvr>
                                      <p:to>
                                        <p:strVal val="visible"/>
                                      </p:to>
                                    </p:set>
                                    <p:anim calcmode="lin" valueType="num">
                                      <p:cBhvr additive="base">
                                        <p:cTn id="11" dur="2000" fill="hold"/>
                                        <p:tgtEl>
                                          <p:spTgt spid="399363"/>
                                        </p:tgtEl>
                                        <p:attrNameLst>
                                          <p:attrName>ppt_x</p:attrName>
                                        </p:attrNameLst>
                                      </p:cBhvr>
                                      <p:tavLst>
                                        <p:tav tm="0">
                                          <p:val>
                                            <p:strVal val="1+#ppt_w/2"/>
                                          </p:val>
                                        </p:tav>
                                        <p:tav tm="100000">
                                          <p:val>
                                            <p:strVal val="#ppt_x"/>
                                          </p:val>
                                        </p:tav>
                                      </p:tavLst>
                                    </p:anim>
                                    <p:anim calcmode="lin" valueType="num">
                                      <p:cBhvr additive="base">
                                        <p:cTn id="12" dur="2000" fill="hold"/>
                                        <p:tgtEl>
                                          <p:spTgt spid="399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660400" y="179388"/>
            <a:ext cx="10871200" cy="685800"/>
          </a:xfrm>
        </p:spPr>
        <p:txBody>
          <a:bodyPr rtlCol="0">
            <a:normAutofit/>
          </a:bodyPr>
          <a:lstStyle/>
          <a:p>
            <a:pPr algn="ctr" eaLnBrk="1" fontAlgn="auto" hangingPunct="1">
              <a:spcAft>
                <a:spcPts val="0"/>
              </a:spcAft>
              <a:defRPr/>
            </a:pPr>
            <a:r>
              <a:rPr lang="vi-VN" sz="3200" b="1" dirty="0">
                <a:solidFill>
                  <a:srgbClr val="FF0000"/>
                </a:solidFill>
                <a:latin typeface="+mn-lt"/>
              </a:rPr>
              <a:t>Công thức chung của tư bản</a:t>
            </a:r>
          </a:p>
        </p:txBody>
      </p:sp>
      <p:sp>
        <p:nvSpPr>
          <p:cNvPr id="6148" name="Text Box 4"/>
          <p:cNvSpPr txBox="1">
            <a:spLocks noChangeArrowheads="1"/>
          </p:cNvSpPr>
          <p:nvPr/>
        </p:nvSpPr>
        <p:spPr bwMode="auto">
          <a:xfrm>
            <a:off x="2127249" y="1926187"/>
            <a:ext cx="2127079" cy="461665"/>
          </a:xfrm>
          <a:prstGeom prst="rect">
            <a:avLst/>
          </a:prstGeom>
          <a:gradFill rotWithShape="1">
            <a:gsLst>
              <a:gs pos="0">
                <a:srgbClr val="FFFF99">
                  <a:gamma/>
                  <a:shade val="46275"/>
                  <a:invGamma/>
                </a:srgbClr>
              </a:gs>
              <a:gs pos="100000">
                <a:srgbClr val="FFFF99"/>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H – T – H</a:t>
            </a:r>
          </a:p>
        </p:txBody>
      </p:sp>
      <p:sp>
        <p:nvSpPr>
          <p:cNvPr id="6149" name="Text Box 5"/>
          <p:cNvSpPr txBox="1">
            <a:spLocks noChangeArrowheads="1"/>
          </p:cNvSpPr>
          <p:nvPr/>
        </p:nvSpPr>
        <p:spPr bwMode="auto">
          <a:xfrm>
            <a:off x="7861105" y="1926186"/>
            <a:ext cx="2184787" cy="461665"/>
          </a:xfrm>
          <a:prstGeom prst="rect">
            <a:avLst/>
          </a:prstGeom>
          <a:gradFill rotWithShape="1">
            <a:gsLst>
              <a:gs pos="0">
                <a:srgbClr val="FFCC99">
                  <a:gamma/>
                  <a:shade val="46275"/>
                  <a:invGamma/>
                </a:srgbClr>
              </a:gs>
              <a:gs pos="50000">
                <a:srgbClr val="FFCC99"/>
              </a:gs>
              <a:gs pos="100000">
                <a:srgbClr val="FFCC99">
                  <a:gamma/>
                  <a:shade val="46275"/>
                  <a:invGamma/>
                </a:srgbClr>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T – H – </a:t>
            </a:r>
            <a:r>
              <a:rPr lang="en-US" sz="2400" b="1" dirty="0">
                <a:latin typeface="+mn-lt"/>
                <a:cs typeface="+mn-cs"/>
              </a:rPr>
              <a:t>T’</a:t>
            </a:r>
            <a:r>
              <a:rPr lang="vi-VN" sz="2400" b="1" dirty="0">
                <a:latin typeface="+mn-lt"/>
                <a:cs typeface="+mn-cs"/>
              </a:rPr>
              <a:t> </a:t>
            </a:r>
          </a:p>
        </p:txBody>
      </p:sp>
      <p:sp>
        <p:nvSpPr>
          <p:cNvPr id="6151" name="Text Box 7"/>
          <p:cNvSpPr txBox="1">
            <a:spLocks noChangeArrowheads="1"/>
          </p:cNvSpPr>
          <p:nvPr/>
        </p:nvSpPr>
        <p:spPr bwMode="auto">
          <a:xfrm>
            <a:off x="549032" y="4419601"/>
            <a:ext cx="4835769" cy="2062103"/>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800" b="1" dirty="0">
                <a:latin typeface="+mn-lt"/>
                <a:cs typeface="+mn-cs"/>
              </a:rPr>
              <a:t>-</a:t>
            </a:r>
            <a:r>
              <a:rPr lang="vi-VN" sz="2400" b="1" dirty="0">
                <a:latin typeface="+mj-lt"/>
                <a:cs typeface="+mn-cs"/>
              </a:rPr>
              <a:t>Bđầu là H và kthúc H, T đóng vai trò trung gian</a:t>
            </a:r>
          </a:p>
          <a:p>
            <a:pPr algn="ctr" fontAlgn="auto">
              <a:spcBef>
                <a:spcPts val="0"/>
              </a:spcBef>
              <a:spcAft>
                <a:spcPts val="0"/>
              </a:spcAft>
              <a:defRPr/>
            </a:pPr>
            <a:r>
              <a:rPr lang="vi-VN" sz="2400" b="1" dirty="0">
                <a:latin typeface="+mj-lt"/>
                <a:cs typeface="+mn-cs"/>
              </a:rPr>
              <a:t>- Bđầu bằng việc bán và         kết thúc bằng việc mua</a:t>
            </a:r>
          </a:p>
          <a:p>
            <a:pPr marL="457200" indent="-457200" fontAlgn="auto">
              <a:spcBef>
                <a:spcPts val="0"/>
              </a:spcBef>
              <a:spcAft>
                <a:spcPts val="0"/>
              </a:spcAft>
              <a:buFontTx/>
              <a:buChar char="-"/>
              <a:defRPr/>
            </a:pPr>
            <a:endParaRPr lang="vi-VN" sz="2800" b="1" dirty="0">
              <a:latin typeface="+mn-lt"/>
              <a:cs typeface="+mn-cs"/>
            </a:endParaRPr>
          </a:p>
        </p:txBody>
      </p:sp>
      <p:sp>
        <p:nvSpPr>
          <p:cNvPr id="6152" name="Text Box 8"/>
          <p:cNvSpPr txBox="1">
            <a:spLocks noChangeArrowheads="1"/>
          </p:cNvSpPr>
          <p:nvPr/>
        </p:nvSpPr>
        <p:spPr bwMode="auto">
          <a:xfrm>
            <a:off x="5879121" y="4419602"/>
            <a:ext cx="5347680" cy="2062103"/>
          </a:xfrm>
          <a:prstGeom prst="rect">
            <a:avLst/>
          </a:prstGeom>
          <a:solidFill>
            <a:srgbClr val="FFCC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400" b="1" dirty="0">
                <a:latin typeface="+mj-lt"/>
                <a:cs typeface="+mn-cs"/>
              </a:rPr>
              <a:t>-Bđầu là T và kthúc T, H đóng vai trò trung gian</a:t>
            </a:r>
          </a:p>
          <a:p>
            <a:pPr algn="ctr" fontAlgn="auto">
              <a:spcBef>
                <a:spcPts val="0"/>
              </a:spcBef>
              <a:spcAft>
                <a:spcPts val="0"/>
              </a:spcAft>
              <a:defRPr/>
            </a:pPr>
            <a:r>
              <a:rPr lang="vi-VN" sz="2400" b="1" dirty="0">
                <a:latin typeface="+mj-lt"/>
                <a:cs typeface="+mn-cs"/>
              </a:rPr>
              <a:t>  - Bđầu bằng việc mua và kết thúc bằng việc bán</a:t>
            </a:r>
          </a:p>
          <a:p>
            <a:pPr marL="457200" indent="-457200" fontAlgn="auto">
              <a:spcBef>
                <a:spcPts val="0"/>
              </a:spcBef>
              <a:spcAft>
                <a:spcPts val="0"/>
              </a:spcAft>
              <a:buFontTx/>
              <a:buChar char="-"/>
              <a:defRPr/>
            </a:pPr>
            <a:endParaRPr lang="vi-VN" sz="3200" b="1" dirty="0">
              <a:latin typeface="+mn-lt"/>
              <a:cs typeface="+mn-cs"/>
            </a:endParaRPr>
          </a:p>
        </p:txBody>
      </p:sp>
      <p:grpSp>
        <p:nvGrpSpPr>
          <p:cNvPr id="10255" name="Group 25"/>
          <p:cNvGrpSpPr>
            <a:grpSpLocks/>
          </p:cNvGrpSpPr>
          <p:nvPr/>
        </p:nvGrpSpPr>
        <p:grpSpPr bwMode="auto">
          <a:xfrm>
            <a:off x="859367" y="933450"/>
            <a:ext cx="4876800" cy="933450"/>
            <a:chOff x="336" y="960"/>
            <a:chExt cx="2304" cy="588"/>
          </a:xfrm>
        </p:grpSpPr>
        <p:pic>
          <p:nvPicPr>
            <p:cNvPr id="10271" name="Picture 9" descr="household-fan(ani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6" y="1008"/>
              <a:ext cx="40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2" name="Picture 13" descr="household-lightbulbani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2" y="960"/>
              <a:ext cx="52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AutoShape 15"/>
            <p:cNvSpPr>
              <a:spLocks noChangeArrowheads="1"/>
            </p:cNvSpPr>
            <p:nvPr/>
          </p:nvSpPr>
          <p:spPr bwMode="auto">
            <a:xfrm>
              <a:off x="8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0274" name="AutoShape 16"/>
            <p:cNvSpPr>
              <a:spLocks noChangeArrowheads="1"/>
            </p:cNvSpPr>
            <p:nvPr/>
          </p:nvSpPr>
          <p:spPr bwMode="auto">
            <a:xfrm>
              <a:off x="1776"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pic>
          <p:nvPicPr>
            <p:cNvPr id="10275" name="Picture 17"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56" name="Group 26"/>
          <p:cNvGrpSpPr>
            <a:grpSpLocks/>
          </p:cNvGrpSpPr>
          <p:nvPr/>
        </p:nvGrpSpPr>
        <p:grpSpPr bwMode="auto">
          <a:xfrm>
            <a:off x="6565901" y="762000"/>
            <a:ext cx="4660900" cy="990600"/>
            <a:chOff x="3120" y="864"/>
            <a:chExt cx="2202" cy="624"/>
          </a:xfrm>
        </p:grpSpPr>
        <p:pic>
          <p:nvPicPr>
            <p:cNvPr id="10265" name="Picture 11"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6" name="Picture 19"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1056"/>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7" name="Picture 20"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960"/>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8" name="AutoShape 21"/>
            <p:cNvSpPr>
              <a:spLocks noChangeArrowheads="1"/>
            </p:cNvSpPr>
            <p:nvPr/>
          </p:nvSpPr>
          <p:spPr bwMode="auto">
            <a:xfrm>
              <a:off x="44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0269" name="AutoShape 22"/>
            <p:cNvSpPr>
              <a:spLocks noChangeArrowheads="1"/>
            </p:cNvSpPr>
            <p:nvPr/>
          </p:nvSpPr>
          <p:spPr bwMode="auto">
            <a:xfrm>
              <a:off x="374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0270" name="WordArt 23"/>
            <p:cNvSpPr>
              <a:spLocks noChangeArrowheads="1" noChangeShapeType="1" noTextEdit="1"/>
            </p:cNvSpPr>
            <p:nvPr/>
          </p:nvSpPr>
          <p:spPr bwMode="auto">
            <a:xfrm>
              <a:off x="4080" y="864"/>
              <a:ext cx="336" cy="624"/>
            </a:xfrm>
            <a:prstGeom prst="rect">
              <a:avLst/>
            </a:prstGeom>
          </p:spPr>
          <p:txBody>
            <a:bodyPr wrap="none" fromWordArt="1">
              <a:prstTxWarp prst="textSlantUp">
                <a:avLst>
                  <a:gd name="adj" fmla="val 55556"/>
                </a:avLst>
              </a:prstTxWarp>
            </a:bodyPr>
            <a:lstStyle/>
            <a:p>
              <a:pPr algn="ctr"/>
              <a:r>
                <a:rPr lang="en-US" sz="3600" b="1" kern="10">
                  <a:ln w="9525">
                    <a:solidFill>
                      <a:srgbClr val="000000"/>
                    </a:solidFill>
                    <a:round/>
                    <a:headEnd/>
                    <a:tailEnd/>
                  </a:ln>
                  <a:solidFill>
                    <a:srgbClr val="FF00FF"/>
                  </a:solidFill>
                  <a:latin typeface="+mn-lt"/>
                  <a:ea typeface="+mn-lt"/>
                  <a:cs typeface="+mn-lt"/>
                </a:rPr>
                <a:t>H</a:t>
              </a:r>
            </a:p>
          </p:txBody>
        </p:sp>
      </p:grpSp>
      <p:sp>
        <p:nvSpPr>
          <p:cNvPr id="20" name="Rectangle 2"/>
          <p:cNvSpPr txBox="1">
            <a:spLocks noChangeArrowheads="1"/>
          </p:cNvSpPr>
          <p:nvPr/>
        </p:nvSpPr>
        <p:spPr>
          <a:xfrm>
            <a:off x="406400" y="3352800"/>
            <a:ext cx="10820400" cy="10668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vi-VN" sz="3600" b="1" dirty="0">
              <a:solidFill>
                <a:srgbClr val="FF0000"/>
              </a:solidFill>
              <a:latin typeface="+mn-lt"/>
            </a:endParaRPr>
          </a:p>
        </p:txBody>
      </p:sp>
      <p:sp>
        <p:nvSpPr>
          <p:cNvPr id="22" name="Text Box 7"/>
          <p:cNvSpPr txBox="1">
            <a:spLocks noChangeArrowheads="1"/>
          </p:cNvSpPr>
          <p:nvPr/>
        </p:nvSpPr>
        <p:spPr bwMode="auto">
          <a:xfrm>
            <a:off x="3461238" y="2590800"/>
            <a:ext cx="4835769" cy="523220"/>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800" b="1" dirty="0">
                <a:latin typeface="+mn-lt"/>
                <a:cs typeface="+mn-cs"/>
              </a:rPr>
              <a:t>Khác nhau:</a:t>
            </a:r>
          </a:p>
        </p:txBody>
      </p:sp>
      <p:sp>
        <p:nvSpPr>
          <p:cNvPr id="23" name="Oval 6"/>
          <p:cNvSpPr>
            <a:spLocks noChangeArrowheads="1"/>
          </p:cNvSpPr>
          <p:nvPr/>
        </p:nvSpPr>
        <p:spPr bwMode="auto">
          <a:xfrm>
            <a:off x="1395204" y="3341077"/>
            <a:ext cx="9236160" cy="838200"/>
          </a:xfrm>
          <a:prstGeom prst="ellipse">
            <a:avLst/>
          </a:prstGeom>
          <a:gradFill rotWithShape="1">
            <a:gsLst>
              <a:gs pos="0">
                <a:srgbClr val="CCFFCC"/>
              </a:gs>
              <a:gs pos="100000">
                <a:srgbClr val="CCFFCC">
                  <a:gamma/>
                  <a:shade val="46275"/>
                  <a:invGamma/>
                </a:srgbClr>
              </a:gs>
            </a:gsLst>
            <a:lin ang="5400000" scaled="1"/>
          </a:gradFill>
          <a:ln w="12700">
            <a:solidFill>
              <a:schemeClr val="tx1"/>
            </a:solidFill>
            <a:round/>
            <a:headEnd/>
            <a:tailEnd/>
          </a:ln>
          <a:effectLst/>
          <a:scene3d>
            <a:camera prst="orthographicFront"/>
            <a:lightRig rig="threePt" dir="t"/>
          </a:scene3d>
          <a:sp3d>
            <a:bevelT prst="slope"/>
          </a:sp3d>
        </p:spPr>
        <p:txBody>
          <a:bodyPr wrap="none" anchor="ctr"/>
          <a:lstStyle/>
          <a:p>
            <a:pPr fontAlgn="auto">
              <a:spcBef>
                <a:spcPts val="0"/>
              </a:spcBef>
              <a:spcAft>
                <a:spcPts val="0"/>
              </a:spcAft>
              <a:defRPr/>
            </a:pPr>
            <a:r>
              <a:rPr lang="vi-VN" sz="2400" b="1" dirty="0">
                <a:latin typeface="+mn-lt"/>
                <a:cs typeface="+mn-cs"/>
              </a:rPr>
              <a:t>    </a:t>
            </a:r>
          </a:p>
          <a:p>
            <a:pPr fontAlgn="auto">
              <a:spcBef>
                <a:spcPts val="0"/>
              </a:spcBef>
              <a:spcAft>
                <a:spcPts val="0"/>
              </a:spcAft>
              <a:defRPr/>
            </a:pPr>
            <a:r>
              <a:rPr lang="vi-VN" sz="2400" b="1" dirty="0">
                <a:latin typeface="+mn-lt"/>
                <a:cs typeface="+mn-cs"/>
              </a:rPr>
              <a:t> </a:t>
            </a:r>
          </a:p>
          <a:p>
            <a:pPr fontAlgn="auto">
              <a:spcBef>
                <a:spcPts val="0"/>
              </a:spcBef>
              <a:spcAft>
                <a:spcPts val="0"/>
              </a:spcAft>
              <a:defRPr/>
            </a:pPr>
            <a:r>
              <a:rPr lang="vi-VN" sz="2400" b="1" dirty="0">
                <a:solidFill>
                  <a:schemeClr val="accent2">
                    <a:lumMod val="75000"/>
                  </a:schemeClr>
                </a:solidFill>
                <a:latin typeface="+mn-lt"/>
                <a:cs typeface="+mn-cs"/>
              </a:rPr>
              <a:t>Điểm mở đầu và điểm kết thúc</a:t>
            </a:r>
            <a:endParaRPr lang="en-US" sz="2400" dirty="0">
              <a:solidFill>
                <a:schemeClr val="accent2">
                  <a:lumMod val="75000"/>
                </a:schemeClr>
              </a:solidFill>
              <a:latin typeface="+mn-lt"/>
              <a:cs typeface="+mn-cs"/>
            </a:endParaRPr>
          </a:p>
          <a:p>
            <a:pPr fontAlgn="auto">
              <a:spcBef>
                <a:spcPts val="0"/>
              </a:spcBef>
              <a:spcAft>
                <a:spcPts val="0"/>
              </a:spcAft>
              <a:defRPr/>
            </a:pPr>
            <a:endParaRPr lang="vi-VN" sz="2400" b="1" dirty="0">
              <a:latin typeface="+mn-lt"/>
              <a:cs typeface="+mn-cs"/>
            </a:endParaRPr>
          </a:p>
          <a:p>
            <a:pPr fontAlgn="auto">
              <a:spcBef>
                <a:spcPts val="0"/>
              </a:spcBef>
              <a:spcAft>
                <a:spcPts val="0"/>
              </a:spcAft>
              <a:defRPr/>
            </a:pPr>
            <a:r>
              <a:rPr lang="vi-VN" sz="2400" b="1" dirty="0">
                <a:latin typeface="+mn-lt"/>
                <a:cs typeface="+mn-cs"/>
              </a:rPr>
              <a:t>  </a:t>
            </a:r>
          </a:p>
        </p:txBody>
      </p:sp>
      <p:sp>
        <p:nvSpPr>
          <p:cNvPr id="24" name="AutoShape 17"/>
          <p:cNvSpPr>
            <a:spLocks noChangeAspect="1" noChangeArrowheads="1"/>
          </p:cNvSpPr>
          <p:nvPr/>
        </p:nvSpPr>
        <p:spPr bwMode="auto">
          <a:xfrm flipV="1">
            <a:off x="0" y="757239"/>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175343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ox(in)">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diamond(in)">
                                      <p:cBhvr>
                                        <p:cTn id="12" dur="2000"/>
                                        <p:tgtEl>
                                          <p:spTgt spid="6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in)">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ox(in)">
                                      <p:cBhvr>
                                        <p:cTn id="22" dur="500"/>
                                        <p:tgtEl>
                                          <p:spTgt spid="2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7"/>
          <p:cNvSpPr txBox="1">
            <a:spLocks noGrp="1"/>
          </p:cNvSpPr>
          <p:nvPr/>
        </p:nvSpPr>
        <p:spPr bwMode="auto">
          <a:xfrm>
            <a:off x="8737600" y="6248400"/>
            <a:ext cx="2844800" cy="457200"/>
          </a:xfrm>
          <a:prstGeom prst="rect">
            <a:avLst/>
          </a:prstGeom>
          <a:noFill/>
          <a:ln>
            <a:miter lim="800000"/>
            <a:headEnd/>
            <a:tailEnd/>
          </a:ln>
        </p:spPr>
        <p:txBody>
          <a:bodyPr anchor="b"/>
          <a:lstStyle/>
          <a:p>
            <a:pPr algn="r">
              <a:defRPr/>
            </a:pPr>
            <a:fld id="{B4B8E3E5-88DB-4646-B646-CFEFF0DD021D}" type="slidenum">
              <a:rPr lang="en-US" sz="1200">
                <a:effectLst>
                  <a:outerShdw blurRad="38100" dist="38100" dir="2700000" algn="tl">
                    <a:srgbClr val="000000"/>
                  </a:outerShdw>
                </a:effectLst>
                <a:latin typeface="+mn-lt"/>
              </a:rPr>
              <a:pPr algn="r">
                <a:defRPr/>
              </a:pPr>
              <a:t>60</a:t>
            </a:fld>
            <a:endParaRPr lang="en-US" sz="1200">
              <a:effectLst>
                <a:outerShdw blurRad="38100" dist="38100" dir="2700000" algn="tl">
                  <a:srgbClr val="000000"/>
                </a:outerShdw>
              </a:effectLst>
              <a:latin typeface="+mn-lt"/>
            </a:endParaRPr>
          </a:p>
        </p:txBody>
      </p:sp>
      <p:sp>
        <p:nvSpPr>
          <p:cNvPr id="398338" name="Rectangle 2"/>
          <p:cNvSpPr>
            <a:spLocks noGrp="1" noChangeArrowheads="1"/>
          </p:cNvSpPr>
          <p:nvPr>
            <p:ph type="body" sz="half" idx="4294967295"/>
          </p:nvPr>
        </p:nvSpPr>
        <p:spPr>
          <a:xfrm>
            <a:off x="351367" y="288925"/>
            <a:ext cx="11417300" cy="6235700"/>
          </a:xfrm>
          <a:solidFill>
            <a:schemeClr val="bg1"/>
          </a:solidFill>
        </p:spPr>
        <p:txBody>
          <a:bodyPr/>
          <a:lstStyle/>
          <a:p>
            <a:pPr marL="609600" indent="-609600" eaLnBrk="1" hangingPunct="1">
              <a:buFont typeface="Wingdings" pitchFamily="2" charset="2"/>
              <a:buNone/>
            </a:pPr>
            <a:r>
              <a:rPr lang="en-US" altLang="en-US" sz="3600" b="1" i="1" dirty="0">
                <a:solidFill>
                  <a:srgbClr val="0000FF"/>
                </a:solidFill>
              </a:rPr>
              <a:t>Vậy:</a:t>
            </a:r>
          </a:p>
          <a:p>
            <a:pPr marL="609600" indent="-609600" eaLnBrk="1" hangingPunct="1">
              <a:buFont typeface="Wingdings" pitchFamily="2" charset="2"/>
              <a:buNone/>
            </a:pPr>
            <a:r>
              <a:rPr lang="en-US" altLang="en-US" sz="3000" dirty="0">
                <a:solidFill>
                  <a:srgbClr val="FF0000"/>
                </a:solidFill>
              </a:rPr>
              <a:t> </a:t>
            </a:r>
            <a:r>
              <a:rPr lang="en-US" altLang="en-US" sz="3800" dirty="0">
                <a:solidFill>
                  <a:srgbClr val="FF0000"/>
                </a:solidFill>
              </a:rPr>
              <a:t>- </a:t>
            </a:r>
            <a:r>
              <a:rPr lang="en-US" altLang="en-US" sz="3800" b="1" u="sng" dirty="0">
                <a:solidFill>
                  <a:srgbClr val="FF0000"/>
                </a:solidFill>
              </a:rPr>
              <a:t>Tỷ suất lợi nhuận bình quân</a:t>
            </a:r>
            <a:r>
              <a:rPr lang="en-US" altLang="en-US" sz="3600" b="1" u="sng" dirty="0">
                <a:solidFill>
                  <a:srgbClr val="FF0000"/>
                </a:solidFill>
              </a:rPr>
              <a:t> </a:t>
            </a:r>
            <a:r>
              <a:rPr lang="en-US" altLang="en-US" sz="3600" dirty="0"/>
              <a:t>: Là con số trung bình của tất cả tỷ suất lợi nhuận ở các ngành khác nhau</a:t>
            </a:r>
          </a:p>
          <a:p>
            <a:pPr marL="609600" indent="-609600" eaLnBrk="1" hangingPunct="1">
              <a:buFont typeface="Wingdings" pitchFamily="2" charset="2"/>
              <a:buNone/>
            </a:pPr>
            <a:endParaRPr lang="en-US" altLang="en-US" sz="3600" dirty="0"/>
          </a:p>
          <a:p>
            <a:pPr marL="609600" indent="-609600" eaLnBrk="1" hangingPunct="1">
              <a:buFont typeface="Wingdings" pitchFamily="2" charset="2"/>
              <a:buNone/>
            </a:pPr>
            <a:endParaRPr lang="en-US" altLang="en-US" sz="3000" dirty="0"/>
          </a:p>
          <a:p>
            <a:pPr marL="609600" indent="-609600" eaLnBrk="1" hangingPunct="1">
              <a:buFont typeface="Wingdings" pitchFamily="2" charset="2"/>
              <a:buNone/>
            </a:pPr>
            <a:endParaRPr lang="en-US" altLang="en-US" sz="2900" dirty="0"/>
          </a:p>
          <a:p>
            <a:pPr marL="609600" indent="-609600" eaLnBrk="1" hangingPunct="1">
              <a:buFont typeface="Wingdings" pitchFamily="2" charset="2"/>
              <a:buNone/>
            </a:pPr>
            <a:r>
              <a:rPr lang="en-US" altLang="en-US" sz="3000" dirty="0"/>
              <a:t> </a:t>
            </a:r>
          </a:p>
        </p:txBody>
      </p:sp>
      <p:graphicFrame>
        <p:nvGraphicFramePr>
          <p:cNvPr id="398339" name="Object 3"/>
          <p:cNvGraphicFramePr>
            <a:graphicFrameLocks noGrp="1" noChangeAspect="1"/>
          </p:cNvGraphicFramePr>
          <p:nvPr>
            <p:ph sz="quarter" idx="4294967295"/>
          </p:nvPr>
        </p:nvGraphicFramePr>
        <p:xfrm>
          <a:off x="2736851" y="2808288"/>
          <a:ext cx="5890683" cy="1168400"/>
        </p:xfrm>
        <a:graphic>
          <a:graphicData uri="http://schemas.openxmlformats.org/presentationml/2006/ole">
            <mc:AlternateContent xmlns:mc="http://schemas.openxmlformats.org/markup-compatibility/2006">
              <mc:Choice xmlns:v="urn:schemas-microsoft-com:vml" Requires="v">
                <p:oleObj spid="_x0000_s8268" name="Equation" r:id="rId3" imgW="1295446" imgH="371429" progId="">
                  <p:embed/>
                </p:oleObj>
              </mc:Choice>
              <mc:Fallback>
                <p:oleObj name="Equation" r:id="rId3" imgW="1295446" imgH="3714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851" y="2808288"/>
                        <a:ext cx="5890683" cy="1168400"/>
                      </a:xfrm>
                      <a:prstGeom prst="rect">
                        <a:avLst/>
                      </a:prstGeom>
                      <a:solidFill>
                        <a:srgbClr val="CCFFFF"/>
                      </a:solidFill>
                      <a:ln w="9525">
                        <a:solidFill>
                          <a:srgbClr val="003399"/>
                        </a:solidFill>
                        <a:miter lim="800000"/>
                        <a:headEnd/>
                        <a:tailEnd/>
                      </a:ln>
                    </p:spPr>
                  </p:pic>
                </p:oleObj>
              </mc:Fallback>
            </mc:AlternateContent>
          </a:graphicData>
        </a:graphic>
      </p:graphicFrame>
      <p:graphicFrame>
        <p:nvGraphicFramePr>
          <p:cNvPr id="398340" name="Object 4"/>
          <p:cNvGraphicFramePr>
            <a:graphicFrameLocks noGrp="1" noChangeAspect="1"/>
          </p:cNvGraphicFramePr>
          <p:nvPr>
            <p:ph sz="quarter" idx="4294967295"/>
          </p:nvPr>
        </p:nvGraphicFramePr>
        <p:xfrm>
          <a:off x="2152652" y="4049714"/>
          <a:ext cx="6913033" cy="1277937"/>
        </p:xfrm>
        <a:graphic>
          <a:graphicData uri="http://schemas.openxmlformats.org/presentationml/2006/ole">
            <mc:AlternateContent xmlns:mc="http://schemas.openxmlformats.org/markup-compatibility/2006">
              <mc:Choice xmlns:v="urn:schemas-microsoft-com:vml" Requires="v">
                <p:oleObj spid="_x0000_s8269" name="Equation" r:id="rId5" imgW="1219323" imgH="276142" progId="">
                  <p:embed/>
                </p:oleObj>
              </mc:Choice>
              <mc:Fallback>
                <p:oleObj name="Equation" r:id="rId5" imgW="1219323" imgH="27614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2652" y="4049714"/>
                        <a:ext cx="6913033" cy="1277937"/>
                      </a:xfrm>
                      <a:prstGeom prst="rect">
                        <a:avLst/>
                      </a:prstGeom>
                      <a:solidFill>
                        <a:srgbClr val="CCFFFF"/>
                      </a:solidFill>
                      <a:ln w="9525">
                        <a:solidFill>
                          <a:srgbClr val="003399"/>
                        </a:solidFill>
                        <a:miter lim="800000"/>
                        <a:headEnd/>
                        <a:tailEnd/>
                      </a:ln>
                    </p:spPr>
                  </p:pic>
                </p:oleObj>
              </mc:Fallback>
            </mc:AlternateContent>
          </a:graphicData>
        </a:graphic>
      </p:graphicFrame>
    </p:spTree>
    <p:extLst>
      <p:ext uri="{BB962C8B-B14F-4D97-AF65-F5344CB8AC3E}">
        <p14:creationId xmlns:p14="http://schemas.microsoft.com/office/powerpoint/2010/main" val="2266669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8338">
                                            <p:bg/>
                                          </p:spTgt>
                                        </p:tgtEl>
                                        <p:attrNameLst>
                                          <p:attrName>style.visibility</p:attrName>
                                        </p:attrNameLst>
                                      </p:cBhvr>
                                      <p:to>
                                        <p:strVal val="visible"/>
                                      </p:to>
                                    </p:set>
                                    <p:animEffect transition="in" filter="fade">
                                      <p:cBhvr>
                                        <p:cTn id="7" dur="500"/>
                                        <p:tgtEl>
                                          <p:spTgt spid="39833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8338">
                                            <p:txEl>
                                              <p:pRg st="0" end="0"/>
                                            </p:txEl>
                                          </p:spTgt>
                                        </p:tgtEl>
                                        <p:attrNameLst>
                                          <p:attrName>style.visibility</p:attrName>
                                        </p:attrNameLst>
                                      </p:cBhvr>
                                      <p:to>
                                        <p:strVal val="visible"/>
                                      </p:to>
                                    </p:set>
                                    <p:animEffect transition="in" filter="fade">
                                      <p:cBhvr>
                                        <p:cTn id="12" dur="500"/>
                                        <p:tgtEl>
                                          <p:spTgt spid="39833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8338">
                                            <p:txEl>
                                              <p:pRg st="1" end="1"/>
                                            </p:txEl>
                                          </p:spTgt>
                                        </p:tgtEl>
                                        <p:attrNameLst>
                                          <p:attrName>style.visibility</p:attrName>
                                        </p:attrNameLst>
                                      </p:cBhvr>
                                      <p:to>
                                        <p:strVal val="visible"/>
                                      </p:to>
                                    </p:set>
                                    <p:animEffect transition="in" filter="fade">
                                      <p:cBhvr>
                                        <p:cTn id="17" dur="500"/>
                                        <p:tgtEl>
                                          <p:spTgt spid="39833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8338">
                                            <p:txEl>
                                              <p:pRg st="5" end="5"/>
                                            </p:txEl>
                                          </p:spTgt>
                                        </p:tgtEl>
                                        <p:attrNameLst>
                                          <p:attrName>style.visibility</p:attrName>
                                        </p:attrNameLst>
                                      </p:cBhvr>
                                      <p:to>
                                        <p:strVal val="visible"/>
                                      </p:to>
                                    </p:set>
                                    <p:animEffect transition="in" filter="fade">
                                      <p:cBhvr>
                                        <p:cTn id="22" dur="500"/>
                                        <p:tgtEl>
                                          <p:spTgt spid="39833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9" presetClass="entr" presetSubtype="0" decel="100000" fill="hold" grpId="0" nodeType="clickEffect">
                                  <p:stCondLst>
                                    <p:cond delay="0"/>
                                  </p:stCondLst>
                                  <p:iterate type="lt">
                                    <p:tmPct val="10000"/>
                                  </p:iterate>
                                  <p:childTnLst>
                                    <p:set>
                                      <p:cBhvr>
                                        <p:cTn id="26" dur="1" fill="hold">
                                          <p:stCondLst>
                                            <p:cond delay="0"/>
                                          </p:stCondLst>
                                        </p:cTn>
                                        <p:tgtEl>
                                          <p:spTgt spid="398339">
                                            <p:bg/>
                                          </p:spTgt>
                                        </p:tgtEl>
                                        <p:attrNameLst>
                                          <p:attrName>style.visibility</p:attrName>
                                        </p:attrNameLst>
                                      </p:cBhvr>
                                      <p:to>
                                        <p:strVal val="visible"/>
                                      </p:to>
                                    </p:set>
                                    <p:anim calcmode="lin" valueType="num">
                                      <p:cBhvr>
                                        <p:cTn id="27" dur="500" fill="hold"/>
                                        <p:tgtEl>
                                          <p:spTgt spid="398339">
                                            <p:bg/>
                                          </p:spTgt>
                                        </p:tgtEl>
                                        <p:attrNameLst>
                                          <p:attrName>ppt_w</p:attrName>
                                        </p:attrNameLst>
                                      </p:cBhvr>
                                      <p:tavLst>
                                        <p:tav tm="0">
                                          <p:val>
                                            <p:fltVal val="0"/>
                                          </p:val>
                                        </p:tav>
                                        <p:tav tm="100000">
                                          <p:val>
                                            <p:strVal val="#ppt_w"/>
                                          </p:val>
                                        </p:tav>
                                      </p:tavLst>
                                    </p:anim>
                                    <p:anim calcmode="lin" valueType="num">
                                      <p:cBhvr>
                                        <p:cTn id="28" dur="500" fill="hold"/>
                                        <p:tgtEl>
                                          <p:spTgt spid="398339">
                                            <p:bg/>
                                          </p:spTgt>
                                        </p:tgtEl>
                                        <p:attrNameLst>
                                          <p:attrName>ppt_h</p:attrName>
                                        </p:attrNameLst>
                                      </p:cBhvr>
                                      <p:tavLst>
                                        <p:tav tm="0">
                                          <p:val>
                                            <p:fltVal val="0"/>
                                          </p:val>
                                        </p:tav>
                                        <p:tav tm="100000">
                                          <p:val>
                                            <p:strVal val="#ppt_h"/>
                                          </p:val>
                                        </p:tav>
                                      </p:tavLst>
                                    </p:anim>
                                    <p:anim calcmode="lin" valueType="num">
                                      <p:cBhvr>
                                        <p:cTn id="29" dur="500" fill="hold"/>
                                        <p:tgtEl>
                                          <p:spTgt spid="398339">
                                            <p:bg/>
                                          </p:spTgt>
                                        </p:tgtEl>
                                        <p:attrNameLst>
                                          <p:attrName>style.rotation</p:attrName>
                                        </p:attrNameLst>
                                      </p:cBhvr>
                                      <p:tavLst>
                                        <p:tav tm="0">
                                          <p:val>
                                            <p:fltVal val="360"/>
                                          </p:val>
                                        </p:tav>
                                        <p:tav tm="100000">
                                          <p:val>
                                            <p:fltVal val="0"/>
                                          </p:val>
                                        </p:tav>
                                      </p:tavLst>
                                    </p:anim>
                                    <p:animEffect transition="in" filter="fade">
                                      <p:cBhvr>
                                        <p:cTn id="30" dur="500"/>
                                        <p:tgtEl>
                                          <p:spTgt spid="398339">
                                            <p:bg/>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9" presetClass="entr" presetSubtype="0" decel="100000" fill="hold" grpId="0" nodeType="clickEffect">
                                  <p:stCondLst>
                                    <p:cond delay="0"/>
                                  </p:stCondLst>
                                  <p:iterate type="lt">
                                    <p:tmPct val="10000"/>
                                  </p:iterate>
                                  <p:childTnLst>
                                    <p:set>
                                      <p:cBhvr>
                                        <p:cTn id="34" dur="1" fill="hold">
                                          <p:stCondLst>
                                            <p:cond delay="0"/>
                                          </p:stCondLst>
                                        </p:cTn>
                                        <p:tgtEl>
                                          <p:spTgt spid="398340">
                                            <p:bg/>
                                          </p:spTgt>
                                        </p:tgtEl>
                                        <p:attrNameLst>
                                          <p:attrName>style.visibility</p:attrName>
                                        </p:attrNameLst>
                                      </p:cBhvr>
                                      <p:to>
                                        <p:strVal val="visible"/>
                                      </p:to>
                                    </p:set>
                                    <p:anim calcmode="lin" valueType="num">
                                      <p:cBhvr>
                                        <p:cTn id="35" dur="500" fill="hold"/>
                                        <p:tgtEl>
                                          <p:spTgt spid="398340">
                                            <p:bg/>
                                          </p:spTgt>
                                        </p:tgtEl>
                                        <p:attrNameLst>
                                          <p:attrName>ppt_w</p:attrName>
                                        </p:attrNameLst>
                                      </p:cBhvr>
                                      <p:tavLst>
                                        <p:tav tm="0">
                                          <p:val>
                                            <p:fltVal val="0"/>
                                          </p:val>
                                        </p:tav>
                                        <p:tav tm="100000">
                                          <p:val>
                                            <p:strVal val="#ppt_w"/>
                                          </p:val>
                                        </p:tav>
                                      </p:tavLst>
                                    </p:anim>
                                    <p:anim calcmode="lin" valueType="num">
                                      <p:cBhvr>
                                        <p:cTn id="36" dur="500" fill="hold"/>
                                        <p:tgtEl>
                                          <p:spTgt spid="398340">
                                            <p:bg/>
                                          </p:spTgt>
                                        </p:tgtEl>
                                        <p:attrNameLst>
                                          <p:attrName>ppt_h</p:attrName>
                                        </p:attrNameLst>
                                      </p:cBhvr>
                                      <p:tavLst>
                                        <p:tav tm="0">
                                          <p:val>
                                            <p:fltVal val="0"/>
                                          </p:val>
                                        </p:tav>
                                        <p:tav tm="100000">
                                          <p:val>
                                            <p:strVal val="#ppt_h"/>
                                          </p:val>
                                        </p:tav>
                                      </p:tavLst>
                                    </p:anim>
                                    <p:anim calcmode="lin" valueType="num">
                                      <p:cBhvr>
                                        <p:cTn id="37" dur="500" fill="hold"/>
                                        <p:tgtEl>
                                          <p:spTgt spid="398340">
                                            <p:bg/>
                                          </p:spTgt>
                                        </p:tgtEl>
                                        <p:attrNameLst>
                                          <p:attrName>style.rotation</p:attrName>
                                        </p:attrNameLst>
                                      </p:cBhvr>
                                      <p:tavLst>
                                        <p:tav tm="0">
                                          <p:val>
                                            <p:fltVal val="360"/>
                                          </p:val>
                                        </p:tav>
                                        <p:tav tm="100000">
                                          <p:val>
                                            <p:fltVal val="0"/>
                                          </p:val>
                                        </p:tav>
                                      </p:tavLst>
                                    </p:anim>
                                    <p:animEffect transition="in" filter="fade">
                                      <p:cBhvr>
                                        <p:cTn id="38" dur="500"/>
                                        <p:tgtEl>
                                          <p:spTgt spid="39834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8" grpId="0" build="p" animBg="1"/>
      <p:bldP spid="398339" grpId="0" build="p" animBg="1"/>
      <p:bldP spid="398340"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1100" y="571500"/>
            <a:ext cx="8305800" cy="1077218"/>
          </a:xfrm>
          <a:prstGeom prst="rect">
            <a:avLst/>
          </a:prstGeom>
          <a:noFill/>
        </p:spPr>
        <p:txBody>
          <a:bodyPr wrap="square" rtlCol="0">
            <a:spAutoFit/>
          </a:bodyPr>
          <a:lstStyle/>
          <a:p>
            <a:pPr lvl="0"/>
            <a:r>
              <a:rPr lang="en-US" sz="3200" i="1" dirty="0"/>
              <a:t>3.3.1.5.</a:t>
            </a:r>
            <a:r>
              <a:rPr lang="vi-VN" sz="3200" i="1" dirty="0"/>
              <a:t>Lợi nhuận thương nghiệp</a:t>
            </a:r>
            <a:endParaRPr lang="en-US" sz="3200" dirty="0"/>
          </a:p>
          <a:p>
            <a:endParaRPr lang="en-US" sz="3200" dirty="0"/>
          </a:p>
        </p:txBody>
      </p:sp>
      <p:sp>
        <p:nvSpPr>
          <p:cNvPr id="3" name="TextBox 2"/>
          <p:cNvSpPr txBox="1"/>
          <p:nvPr/>
        </p:nvSpPr>
        <p:spPr>
          <a:xfrm>
            <a:off x="1397000" y="1648718"/>
            <a:ext cx="9359900" cy="4524315"/>
          </a:xfrm>
          <a:prstGeom prst="rect">
            <a:avLst/>
          </a:prstGeom>
          <a:noFill/>
        </p:spPr>
        <p:txBody>
          <a:bodyPr wrap="square" rtlCol="0">
            <a:spAutoFit/>
          </a:bodyPr>
          <a:lstStyle/>
          <a:p>
            <a:r>
              <a:rPr lang="vi-VN" sz="3600" b="1" dirty="0"/>
              <a:t>Lợi nhuận thương nghiệp là số chênh lệch giữa giá bán và giá mua hàng hóa.</a:t>
            </a:r>
            <a:endParaRPr lang="en-US" sz="3600" b="1" dirty="0"/>
          </a:p>
          <a:p>
            <a:r>
              <a:rPr lang="vi-VN" sz="3600" dirty="0">
                <a:solidFill>
                  <a:srgbClr val="0070C0"/>
                </a:solidFill>
              </a:rPr>
              <a:t>Nguồn gốc của lợi nhuận thương nghiệp chính là một phần của giá trị thặng dư mà nhà tư bản sản xuất trả cho nhà tư bản thương nghiệp do nhà tư bản thương nghiệp đã giúp cho việc tiêu thụ hàng hóa.</a:t>
            </a:r>
            <a:endParaRPr lang="en-US" sz="3600" dirty="0">
              <a:solidFill>
                <a:srgbClr val="0070C0"/>
              </a:solidFill>
            </a:endParaRPr>
          </a:p>
          <a:p>
            <a:endParaRPr lang="en-US" sz="3600" dirty="0">
              <a:solidFill>
                <a:srgbClr val="0070C0"/>
              </a:solidFill>
            </a:endParaRPr>
          </a:p>
        </p:txBody>
      </p:sp>
    </p:spTree>
    <p:extLst>
      <p:ext uri="{BB962C8B-B14F-4D97-AF65-F5344CB8AC3E}">
        <p14:creationId xmlns:p14="http://schemas.microsoft.com/office/powerpoint/2010/main" val="3660980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8737600" y="6248400"/>
            <a:ext cx="2844800" cy="457200"/>
          </a:xfrm>
          <a:prstGeom prst="rect">
            <a:avLst/>
          </a:prstGeom>
          <a:noFill/>
          <a:ln>
            <a:miter lim="800000"/>
            <a:headEnd/>
            <a:tailEnd/>
          </a:ln>
        </p:spPr>
        <p:txBody>
          <a:bodyPr anchor="b"/>
          <a:lstStyle/>
          <a:p>
            <a:pPr algn="r">
              <a:defRPr/>
            </a:pPr>
            <a:fld id="{A2BDF025-78F8-469B-979E-EDE9D1330DD1}" type="slidenum">
              <a:rPr lang="en-US" sz="1200">
                <a:effectLst>
                  <a:outerShdw blurRad="38100" dist="38100" dir="2700000" algn="tl">
                    <a:srgbClr val="000000"/>
                  </a:outerShdw>
                </a:effectLst>
                <a:latin typeface="+mn-lt"/>
              </a:rPr>
              <a:pPr algn="r">
                <a:defRPr/>
              </a:pPr>
              <a:t>62</a:t>
            </a:fld>
            <a:endParaRPr lang="en-US" sz="1200">
              <a:effectLst>
                <a:outerShdw blurRad="38100" dist="38100" dir="2700000" algn="tl">
                  <a:srgbClr val="000000"/>
                </a:outerShdw>
              </a:effectLst>
              <a:latin typeface="+mn-lt"/>
            </a:endParaRPr>
          </a:p>
        </p:txBody>
      </p:sp>
      <p:sp>
        <p:nvSpPr>
          <p:cNvPr id="3" name="Date Placeholder 3"/>
          <p:cNvSpPr txBox="1">
            <a:spLocks noGrp="1"/>
          </p:cNvSpPr>
          <p:nvPr/>
        </p:nvSpPr>
        <p:spPr bwMode="auto">
          <a:xfrm>
            <a:off x="1117601" y="6245225"/>
            <a:ext cx="2535767" cy="476250"/>
          </a:xfrm>
          <a:prstGeom prst="rect">
            <a:avLst/>
          </a:prstGeom>
          <a:noFill/>
          <a:ln>
            <a:miter lim="800000"/>
            <a:headEnd/>
            <a:tailEnd/>
          </a:ln>
        </p:spPr>
        <p:txBody>
          <a:bodyPr/>
          <a:lstStyle/>
          <a:p>
            <a:pPr>
              <a:defRPr/>
            </a:pPr>
            <a:fld id="{AF2BFFFA-78E6-451A-9B96-D9711155FF77}" type="datetime1">
              <a:rPr lang="en-US" sz="1400">
                <a:effectLst>
                  <a:outerShdw blurRad="38100" dist="38100" dir="2700000" algn="tl">
                    <a:srgbClr val="000000"/>
                  </a:outerShdw>
                </a:effectLst>
                <a:latin typeface="Arial" charset="0"/>
              </a:rPr>
              <a:pPr>
                <a:defRPr/>
              </a:pPr>
              <a:t>4/26/2022</a:t>
            </a:fld>
            <a:endParaRPr lang="en-US" sz="1400">
              <a:effectLst>
                <a:outerShdw blurRad="38100" dist="38100" dir="2700000" algn="tl">
                  <a:srgbClr val="000000"/>
                </a:outerShdw>
              </a:effectLst>
              <a:latin typeface="Arial" charset="0"/>
            </a:endParaRPr>
          </a:p>
        </p:txBody>
      </p:sp>
      <p:sp>
        <p:nvSpPr>
          <p:cNvPr id="4" name="Slide Number Placeholder 5"/>
          <p:cNvSpPr txBox="1">
            <a:spLocks noGrp="1"/>
          </p:cNvSpPr>
          <p:nvPr/>
        </p:nvSpPr>
        <p:spPr bwMode="auto">
          <a:xfrm>
            <a:off x="9249834" y="6245225"/>
            <a:ext cx="2535767" cy="476250"/>
          </a:xfrm>
          <a:prstGeom prst="rect">
            <a:avLst/>
          </a:prstGeom>
          <a:noFill/>
          <a:ln>
            <a:miter lim="800000"/>
            <a:headEnd/>
            <a:tailEnd/>
          </a:ln>
        </p:spPr>
        <p:txBody>
          <a:bodyPr/>
          <a:lstStyle/>
          <a:p>
            <a:pPr algn="r">
              <a:defRPr/>
            </a:pPr>
            <a:fld id="{7469EBE6-A205-4292-80B5-DE5314E563E3}" type="slidenum">
              <a:rPr lang="en-US" sz="1400">
                <a:effectLst>
                  <a:outerShdw blurRad="38100" dist="38100" dir="2700000" algn="tl">
                    <a:srgbClr val="000000"/>
                  </a:outerShdw>
                </a:effectLst>
                <a:latin typeface="Arial" charset="0"/>
              </a:rPr>
              <a:pPr algn="r">
                <a:defRPr/>
              </a:pPr>
              <a:t>62</a:t>
            </a:fld>
            <a:endParaRPr lang="en-US" sz="1400">
              <a:effectLst>
                <a:outerShdw blurRad="38100" dist="38100" dir="2700000" algn="tl">
                  <a:srgbClr val="000000"/>
                </a:outerShdw>
              </a:effectLst>
              <a:latin typeface="Arial" charset="0"/>
            </a:endParaRPr>
          </a:p>
        </p:txBody>
      </p:sp>
      <p:sp>
        <p:nvSpPr>
          <p:cNvPr id="78850" name="Rectangle 2"/>
          <p:cNvSpPr>
            <a:spLocks noGrp="1" noRot="1" noChangeArrowheads="1"/>
          </p:cNvSpPr>
          <p:nvPr>
            <p:ph type="body" idx="4294967295"/>
          </p:nvPr>
        </p:nvSpPr>
        <p:spPr>
          <a:xfrm>
            <a:off x="1" y="1"/>
            <a:ext cx="11952817" cy="6416675"/>
          </a:xfrm>
          <a:solidFill>
            <a:schemeClr val="bg1"/>
          </a:solidFill>
        </p:spPr>
        <p:txBody>
          <a:bodyPr/>
          <a:lstStyle/>
          <a:p>
            <a:pPr algn="ctr" eaLnBrk="1" hangingPunct="1">
              <a:buFont typeface="Wingdings" pitchFamily="2" charset="2"/>
              <a:buNone/>
              <a:defRPr/>
            </a:pPr>
            <a:r>
              <a:rPr lang="en-US" sz="6000" b="1" i="1" dirty="0">
                <a:solidFill>
                  <a:srgbClr val="0000FF"/>
                </a:solidFill>
                <a:latin typeface="Times New Roman" pitchFamily="18" charset="0"/>
                <a:cs typeface="Times New Roman" pitchFamily="18" charset="0"/>
                <a:sym typeface="Wingdings" pitchFamily="2" charset="2"/>
              </a:rPr>
              <a:t>3.3.2. Lợi tức</a:t>
            </a:r>
          </a:p>
          <a:p>
            <a:pPr eaLnBrk="1" hangingPunct="1">
              <a:buFont typeface="Wingdings" pitchFamily="2" charset="2"/>
              <a:buChar char="q"/>
              <a:defRPr/>
            </a:pPr>
            <a:r>
              <a:rPr lang="en-US" sz="3800" i="1" dirty="0">
                <a:solidFill>
                  <a:srgbClr val="FFFF00"/>
                </a:solidFill>
                <a:latin typeface="Times New Roman" pitchFamily="18" charset="0"/>
                <a:cs typeface="Times New Roman" pitchFamily="18" charset="0"/>
                <a:sym typeface="Wingdings" pitchFamily="2" charset="2"/>
              </a:rPr>
              <a:t>       </a:t>
            </a:r>
            <a:r>
              <a:rPr lang="en-US" sz="3800" b="1" u="sng" dirty="0">
                <a:solidFill>
                  <a:srgbClr val="FF0000"/>
                </a:solidFill>
                <a:latin typeface="Times New Roman" pitchFamily="18" charset="0"/>
                <a:cs typeface="Times New Roman" pitchFamily="18" charset="0"/>
                <a:sym typeface="Wingdings" pitchFamily="2" charset="2"/>
              </a:rPr>
              <a:t> Tư bản cho vay trong nền kinh tế thị trường TBCN</a:t>
            </a:r>
          </a:p>
          <a:p>
            <a:pPr marL="114300" indent="457200" eaLnBrk="1" hangingPunct="1">
              <a:buNone/>
              <a:defRPr/>
            </a:pPr>
            <a:r>
              <a:rPr lang="en-US" sz="4000" dirty="0">
                <a:latin typeface="Times New Roman" pitchFamily="18" charset="0"/>
                <a:cs typeface="Times New Roman" pitchFamily="18" charset="0"/>
              </a:rPr>
              <a:t>Tư bản cho vay là </a:t>
            </a:r>
            <a:r>
              <a:rPr lang="en-US" sz="4000" dirty="0">
                <a:solidFill>
                  <a:srgbClr val="0000FF"/>
                </a:solidFill>
                <a:latin typeface="Times New Roman" pitchFamily="18" charset="0"/>
                <a:cs typeface="Times New Roman" pitchFamily="18" charset="0"/>
              </a:rPr>
              <a:t>tư bản tiền tệ</a:t>
            </a:r>
            <a:r>
              <a:rPr lang="en-US" sz="4000" dirty="0">
                <a:latin typeface="Times New Roman" pitchFamily="18" charset="0"/>
                <a:cs typeface="Times New Roman" pitchFamily="18" charset="0"/>
              </a:rPr>
              <a:t>  mà người chủ của nó </a:t>
            </a:r>
            <a:r>
              <a:rPr lang="en-US" sz="4000" dirty="0">
                <a:solidFill>
                  <a:srgbClr val="0000FF"/>
                </a:solidFill>
                <a:latin typeface="Times New Roman" pitchFamily="18" charset="0"/>
                <a:cs typeface="Times New Roman" pitchFamily="18" charset="0"/>
              </a:rPr>
              <a:t>nhường</a:t>
            </a:r>
            <a:r>
              <a:rPr lang="en-US" sz="4000" dirty="0">
                <a:latin typeface="Times New Roman" pitchFamily="18" charset="0"/>
                <a:cs typeface="Times New Roman" pitchFamily="18" charset="0"/>
              </a:rPr>
              <a:t> cho một người khác </a:t>
            </a:r>
            <a:r>
              <a:rPr lang="en-US" sz="4000" dirty="0">
                <a:solidFill>
                  <a:srgbClr val="0000FF"/>
                </a:solidFill>
                <a:latin typeface="Times New Roman" pitchFamily="18" charset="0"/>
                <a:cs typeface="Times New Roman" pitchFamily="18" charset="0"/>
              </a:rPr>
              <a:t>sử dụng trong một thời gian </a:t>
            </a:r>
            <a:r>
              <a:rPr lang="en-US" sz="4000" dirty="0">
                <a:latin typeface="Times New Roman" pitchFamily="18" charset="0"/>
                <a:cs typeface="Times New Roman" pitchFamily="18" charset="0"/>
              </a:rPr>
              <a:t>để nhận được </a:t>
            </a:r>
            <a:r>
              <a:rPr lang="en-US" sz="4000" dirty="0">
                <a:solidFill>
                  <a:srgbClr val="0000FF"/>
                </a:solidFill>
                <a:latin typeface="Times New Roman" pitchFamily="18" charset="0"/>
                <a:cs typeface="Times New Roman" pitchFamily="18" charset="0"/>
              </a:rPr>
              <a:t>một số lời</a:t>
            </a:r>
            <a:r>
              <a:rPr lang="en-US" sz="4000" dirty="0">
                <a:latin typeface="Times New Roman" pitchFamily="18" charset="0"/>
                <a:cs typeface="Times New Roman" pitchFamily="18" charset="0"/>
              </a:rPr>
              <a:t> nào đó. </a:t>
            </a:r>
            <a:r>
              <a:rPr lang="en-US" sz="4000" dirty="0" err="1">
                <a:latin typeface="Times New Roman" pitchFamily="18" charset="0"/>
                <a:cs typeface="Times New Roman" pitchFamily="18" charset="0"/>
              </a:rPr>
              <a:t>Số</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lời</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đó</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gọi</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là</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lợi</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tức</a:t>
            </a:r>
            <a:endParaRPr lang="en-US" sz="4000" dirty="0">
              <a:latin typeface="Times New Roman" pitchFamily="18" charset="0"/>
              <a:cs typeface="Times New Roman" pitchFamily="18" charset="0"/>
            </a:endParaRPr>
          </a:p>
          <a:p>
            <a:pPr eaLnBrk="1" hangingPunct="1">
              <a:buFont typeface="Wingdings" pitchFamily="2" charset="2"/>
              <a:buNone/>
              <a:defRPr/>
            </a:pP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Ký</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hiệu</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là</a:t>
            </a:r>
            <a:r>
              <a:rPr lang="en-US" sz="4000" dirty="0">
                <a:latin typeface="Times New Roman" pitchFamily="18" charset="0"/>
                <a:cs typeface="Times New Roman" pitchFamily="18" charset="0"/>
              </a:rPr>
              <a:t> : </a:t>
            </a:r>
            <a:r>
              <a:rPr lang="en-US" sz="4000" b="1" dirty="0">
                <a:solidFill>
                  <a:srgbClr val="FF0000"/>
                </a:solidFill>
                <a:latin typeface="Times New Roman" pitchFamily="18" charset="0"/>
                <a:cs typeface="Times New Roman" pitchFamily="18" charset="0"/>
              </a:rPr>
              <a:t>z</a:t>
            </a:r>
            <a:endParaRPr lang="en-US" sz="3800" b="1" u="sng" dirty="0">
              <a:solidFill>
                <a:srgbClr val="FF0000"/>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0179140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50">
                                            <p:bg/>
                                          </p:spTgt>
                                        </p:tgtEl>
                                        <p:attrNameLst>
                                          <p:attrName>style.visibility</p:attrName>
                                        </p:attrNameLst>
                                      </p:cBhvr>
                                      <p:to>
                                        <p:strVal val="visible"/>
                                      </p:to>
                                    </p:set>
                                    <p:animEffect transition="in" filter="fade">
                                      <p:cBhvr>
                                        <p:cTn id="7" dur="500"/>
                                        <p:tgtEl>
                                          <p:spTgt spid="7885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50">
                                            <p:txEl>
                                              <p:pRg st="0" end="0"/>
                                            </p:txEl>
                                          </p:spTgt>
                                        </p:tgtEl>
                                        <p:attrNameLst>
                                          <p:attrName>style.visibility</p:attrName>
                                        </p:attrNameLst>
                                      </p:cBhvr>
                                      <p:to>
                                        <p:strVal val="visible"/>
                                      </p:to>
                                    </p:set>
                                    <p:animEffect transition="in" filter="fade">
                                      <p:cBhvr>
                                        <p:cTn id="12" dur="500"/>
                                        <p:tgtEl>
                                          <p:spTgt spid="7885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850">
                                            <p:txEl>
                                              <p:pRg st="1" end="1"/>
                                            </p:txEl>
                                          </p:spTgt>
                                        </p:tgtEl>
                                        <p:attrNameLst>
                                          <p:attrName>style.visibility</p:attrName>
                                        </p:attrNameLst>
                                      </p:cBhvr>
                                      <p:to>
                                        <p:strVal val="visible"/>
                                      </p:to>
                                    </p:set>
                                    <p:animEffect transition="in" filter="fade">
                                      <p:cBhvr>
                                        <p:cTn id="17" dur="500"/>
                                        <p:tgtEl>
                                          <p:spTgt spid="7885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850">
                                            <p:txEl>
                                              <p:pRg st="2" end="2"/>
                                            </p:txEl>
                                          </p:spTgt>
                                        </p:tgtEl>
                                        <p:attrNameLst>
                                          <p:attrName>style.visibility</p:attrName>
                                        </p:attrNameLst>
                                      </p:cBhvr>
                                      <p:to>
                                        <p:strVal val="visible"/>
                                      </p:to>
                                    </p:set>
                                    <p:animEffect transition="in" filter="fade">
                                      <p:cBhvr>
                                        <p:cTn id="22" dur="500"/>
                                        <p:tgtEl>
                                          <p:spTgt spid="7885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850">
                                            <p:txEl>
                                              <p:pRg st="3" end="3"/>
                                            </p:txEl>
                                          </p:spTgt>
                                        </p:tgtEl>
                                        <p:attrNameLst>
                                          <p:attrName>style.visibility</p:attrName>
                                        </p:attrNameLst>
                                      </p:cBhvr>
                                      <p:to>
                                        <p:strVal val="visible"/>
                                      </p:to>
                                    </p:set>
                                    <p:animEffect transition="in" filter="fade">
                                      <p:cBhvr>
                                        <p:cTn id="27" dur="500"/>
                                        <p:tgtEl>
                                          <p:spTgt spid="788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build="p"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4100" y="1460500"/>
            <a:ext cx="10388600" cy="2677656"/>
          </a:xfrm>
          <a:prstGeom prst="rect">
            <a:avLst/>
          </a:prstGeom>
          <a:noFill/>
        </p:spPr>
        <p:txBody>
          <a:bodyPr wrap="square" rtlCol="0">
            <a:spAutoFit/>
          </a:bodyPr>
          <a:lstStyle/>
          <a:p>
            <a:r>
              <a:rPr lang="vi-VN" sz="2800" b="1" dirty="0"/>
              <a:t>Tư bản cho vay trong chủ nghĩa tư bản có đặc điểm:</a:t>
            </a:r>
            <a:endParaRPr lang="en-US" sz="2800" b="1" dirty="0"/>
          </a:p>
          <a:p>
            <a:r>
              <a:rPr lang="vi-VN" sz="2800" i="1" dirty="0"/>
              <a:t>Thứ nhất,</a:t>
            </a:r>
            <a:r>
              <a:rPr lang="vi-VN" sz="2800" dirty="0"/>
              <a:t> quyền sử dụng tách khỏi quyền sở hữu.</a:t>
            </a:r>
            <a:endParaRPr lang="en-US" sz="2800" dirty="0"/>
          </a:p>
          <a:p>
            <a:r>
              <a:rPr lang="vi-VN" sz="2800" i="1" dirty="0"/>
              <a:t>Thứ hai,</a:t>
            </a:r>
            <a:r>
              <a:rPr lang="vi-VN" sz="2800" dirty="0"/>
              <a:t> là hàng hóa đặc biệt.</a:t>
            </a:r>
            <a:endParaRPr lang="en-US" sz="2800" dirty="0"/>
          </a:p>
          <a:p>
            <a:r>
              <a:rPr lang="vi-VN" sz="2800" i="1" dirty="0"/>
              <a:t>Thử ba,</a:t>
            </a:r>
            <a:r>
              <a:rPr lang="vi-VN" sz="2800" dirty="0"/>
              <a:t> là hình thái tư bản phiến diện nhất song được sùng bái nhất.</a:t>
            </a:r>
            <a:endParaRPr lang="en-US" sz="2800" dirty="0"/>
          </a:p>
          <a:p>
            <a:endParaRPr lang="en-US" sz="2800" dirty="0"/>
          </a:p>
        </p:txBody>
      </p:sp>
    </p:spTree>
    <p:extLst>
      <p:ext uri="{BB962C8B-B14F-4D97-AF65-F5344CB8AC3E}">
        <p14:creationId xmlns:p14="http://schemas.microsoft.com/office/powerpoint/2010/main" val="2337354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7200" y="800100"/>
            <a:ext cx="8001000" cy="584775"/>
          </a:xfrm>
          <a:prstGeom prst="rect">
            <a:avLst/>
          </a:prstGeom>
          <a:noFill/>
        </p:spPr>
        <p:txBody>
          <a:bodyPr wrap="square" rtlCol="0">
            <a:spAutoFit/>
          </a:bodyPr>
          <a:lstStyle/>
          <a:p>
            <a:pPr marL="0" lvl="2"/>
            <a:r>
              <a:rPr lang="en-US" sz="3200" b="1" dirty="0">
                <a:solidFill>
                  <a:srgbClr val="FF0000"/>
                </a:solidFill>
                <a:latin typeface="Times New Roman (Headings)"/>
              </a:rPr>
              <a:t>3.3.3. </a:t>
            </a:r>
            <a:r>
              <a:rPr lang="vi-VN" sz="3200" b="1" dirty="0">
                <a:solidFill>
                  <a:srgbClr val="FF0000"/>
                </a:solidFill>
                <a:latin typeface="Times New Roman (Headings)"/>
              </a:rPr>
              <a:t>Địa tô tư bản chủ nghĩa</a:t>
            </a:r>
            <a:endParaRPr lang="en-US" sz="3200" dirty="0">
              <a:solidFill>
                <a:srgbClr val="FF0000"/>
              </a:solidFill>
              <a:latin typeface="Times New Roman (Headings)"/>
            </a:endParaRPr>
          </a:p>
        </p:txBody>
      </p:sp>
      <p:sp>
        <p:nvSpPr>
          <p:cNvPr id="3" name="TextBox 2"/>
          <p:cNvSpPr txBox="1"/>
          <p:nvPr/>
        </p:nvSpPr>
        <p:spPr>
          <a:xfrm>
            <a:off x="1295400" y="2108200"/>
            <a:ext cx="9283700" cy="1815882"/>
          </a:xfrm>
          <a:prstGeom prst="rect">
            <a:avLst/>
          </a:prstGeom>
          <a:noFill/>
        </p:spPr>
        <p:txBody>
          <a:bodyPr wrap="square" rtlCol="0">
            <a:spAutoFit/>
          </a:bodyPr>
          <a:lstStyle/>
          <a:p>
            <a:pPr indent="177800"/>
            <a:r>
              <a:rPr lang="vi-VN" sz="2800" dirty="0">
                <a:solidFill>
                  <a:schemeClr val="accent1"/>
                </a:solidFill>
              </a:rPr>
              <a:t>Địa tô là phần giá trị thặng dư còn lại sau khi đã khấu trừ đi phần lợi nhuận bình quân mà các nhà tư bản kinh doanh trên lĩnh vực nông nghiệp phải trả cho địa chủ.</a:t>
            </a:r>
            <a:endParaRPr lang="en-US" sz="2800" dirty="0">
              <a:solidFill>
                <a:schemeClr val="accent1"/>
              </a:solidFill>
            </a:endParaRPr>
          </a:p>
          <a:p>
            <a:endParaRPr lang="en-US" sz="2800" dirty="0">
              <a:solidFill>
                <a:schemeClr val="accent1"/>
              </a:solidFill>
            </a:endParaRPr>
          </a:p>
        </p:txBody>
      </p:sp>
      <p:sp>
        <p:nvSpPr>
          <p:cNvPr id="4" name="TextBox 3">
            <a:extLst>
              <a:ext uri="{FF2B5EF4-FFF2-40B4-BE49-F238E27FC236}">
                <a16:creationId xmlns:a16="http://schemas.microsoft.com/office/drawing/2014/main" id="{3E1C8D18-4F90-45C3-8351-D5B178900C9B}"/>
              </a:ext>
            </a:extLst>
          </p:cNvPr>
          <p:cNvSpPr txBox="1"/>
          <p:nvPr/>
        </p:nvSpPr>
        <p:spPr>
          <a:xfrm>
            <a:off x="1496291" y="3924082"/>
            <a:ext cx="9795164" cy="1815882"/>
          </a:xfrm>
          <a:prstGeom prst="rect">
            <a:avLst/>
          </a:prstGeom>
          <a:noFill/>
        </p:spPr>
        <p:txBody>
          <a:bodyPr wrap="square" rtlCol="0">
            <a:spAutoFit/>
          </a:bodyPr>
          <a:lstStyle/>
          <a:p>
            <a:r>
              <a:rPr lang="en-US" sz="2800" dirty="0" err="1">
                <a:solidFill>
                  <a:schemeClr val="accent1"/>
                </a:solidFill>
                <a:effectLst/>
                <a:latin typeface="Times New Roman" panose="02020603050405020304" pitchFamily="18" charset="0"/>
                <a:ea typeface="Calibri" panose="020F0502020204030204" pitchFamily="34" charset="0"/>
              </a:rPr>
              <a:t>Đất</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đai</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không</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tạo</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ra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địa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tô</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Địa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tô</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Tư</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bản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chủ</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nghĩa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là</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phần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lợi</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nhuận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siêu</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ngạch</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vượt</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ra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ngoài</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lợi</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nhuận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bình</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quân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được</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tạo</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ra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trong</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sản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xuất</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mà</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tư</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bản</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nông</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nghiệp</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phải</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trả</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cho</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chủ</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đất</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vì</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đã</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thuê</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đất</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của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địa</a:t>
            </a:r>
            <a:r>
              <a:rPr lang="en-US" sz="2800" dirty="0">
                <a:solidFill>
                  <a:schemeClr val="accent1"/>
                </a:solidFill>
                <a:effectLst/>
                <a:latin typeface="Times New Roman" panose="02020603050405020304" pitchFamily="18" charset="0"/>
                <a:ea typeface="Calibri" panose="020F0502020204030204" pitchFamily="34" charset="0"/>
              </a:rPr>
              <a:t> </a:t>
            </a:r>
            <a:r>
              <a:rPr lang="en-US" sz="2800" dirty="0" err="1">
                <a:solidFill>
                  <a:schemeClr val="accent1"/>
                </a:solidFill>
                <a:effectLst/>
                <a:latin typeface="Times New Roman" panose="02020603050405020304" pitchFamily="18" charset="0"/>
                <a:ea typeface="Calibri" panose="020F0502020204030204" pitchFamily="34" charset="0"/>
              </a:rPr>
              <a:t>chủ</a:t>
            </a:r>
            <a:r>
              <a:rPr lang="en-US" sz="2800" dirty="0">
                <a:solidFill>
                  <a:schemeClr val="accent1"/>
                </a:solidFill>
                <a:effectLst/>
                <a:latin typeface="Times New Roman" panose="02020603050405020304" pitchFamily="18" charset="0"/>
                <a:ea typeface="Calibri" panose="020F0502020204030204" pitchFamily="34" charset="0"/>
              </a:rPr>
              <a:t>.</a:t>
            </a:r>
            <a:endParaRPr lang="en-US" sz="2800" dirty="0">
              <a:solidFill>
                <a:schemeClr val="accent1"/>
              </a:solidFill>
            </a:endParaRPr>
          </a:p>
        </p:txBody>
      </p:sp>
    </p:spTree>
    <p:extLst>
      <p:ext uri="{BB962C8B-B14F-4D97-AF65-F5344CB8AC3E}">
        <p14:creationId xmlns:p14="http://schemas.microsoft.com/office/powerpoint/2010/main" val="3775710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CCC57-06A2-4C2E-ABF1-1C7C53858D40}"/>
              </a:ext>
            </a:extLst>
          </p:cNvPr>
          <p:cNvSpPr txBox="1"/>
          <p:nvPr/>
        </p:nvSpPr>
        <p:spPr>
          <a:xfrm>
            <a:off x="1122218" y="1593273"/>
            <a:ext cx="10349346" cy="2439642"/>
          </a:xfrm>
          <a:prstGeom prst="rect">
            <a:avLst/>
          </a:prstGeom>
          <a:noFill/>
        </p:spPr>
        <p:txBody>
          <a:bodyPr wrap="square" rtlCol="0">
            <a:spAutoFit/>
          </a:bodyPr>
          <a:lstStyle/>
          <a:p>
            <a:pPr marL="254000" marR="0" indent="431800" algn="just">
              <a:lnSpc>
                <a:spcPct val="105000"/>
              </a:lnSpc>
              <a:spcBef>
                <a:spcPts val="0"/>
              </a:spcBef>
              <a:spcAft>
                <a:spcPts val="500"/>
              </a:spcAft>
            </a:pPr>
            <a:r>
              <a:rPr lang="vi-VN" sz="2800" dirty="0">
                <a:solidFill>
                  <a:schemeClr val="accent1"/>
                </a:solidFill>
                <a:effectLst/>
                <a:latin typeface="Times New Roman" panose="02020603050405020304" pitchFamily="18" charset="0"/>
                <a:ea typeface="Times New Roman" panose="02020603050405020304" pitchFamily="18" charset="0"/>
              </a:rPr>
              <a:t>Cũng như các nhà tư bản kinh doanh trên các lĩnh vực khác, nhà tư bản kinh doanh tr</a:t>
            </a:r>
            <a:r>
              <a:rPr lang="en-US" sz="2800" dirty="0">
                <a:solidFill>
                  <a:schemeClr val="accent1"/>
                </a:solidFill>
                <a:latin typeface="Times New Roman" panose="02020603050405020304" pitchFamily="18" charset="0"/>
                <a:ea typeface="Times New Roman" panose="02020603050405020304" pitchFamily="18" charset="0"/>
              </a:rPr>
              <a:t>ê</a:t>
            </a:r>
            <a:r>
              <a:rPr lang="vi-VN" sz="2800" dirty="0">
                <a:solidFill>
                  <a:schemeClr val="accent1"/>
                </a:solidFill>
                <a:effectLst/>
                <a:latin typeface="Times New Roman" panose="02020603050405020304" pitchFamily="18" charset="0"/>
                <a:ea typeface="Times New Roman" panose="02020603050405020304" pitchFamily="18" charset="0"/>
              </a:rPr>
              <a:t>n lĩnh vực nông nghiệp cũng thu được lợi nhuận bình quân.</a:t>
            </a:r>
            <a:endParaRPr lang="en-US" sz="2800" dirty="0">
              <a:solidFill>
                <a:schemeClr val="accent1"/>
              </a:solidFill>
              <a:effectLst/>
              <a:latin typeface="Times New Roman" panose="02020603050405020304" pitchFamily="18" charset="0"/>
              <a:ea typeface="Times New Roman" panose="02020603050405020304" pitchFamily="18" charset="0"/>
            </a:endParaRPr>
          </a:p>
          <a:p>
            <a:pPr marL="254000" marR="0" indent="431800" algn="just">
              <a:spcBef>
                <a:spcPts val="0"/>
              </a:spcBef>
              <a:spcAft>
                <a:spcPts val="500"/>
              </a:spcAft>
            </a:pPr>
            <a:r>
              <a:rPr lang="vi-VN" sz="2800" dirty="0">
                <a:solidFill>
                  <a:schemeClr val="accent1"/>
                </a:solidFill>
                <a:effectLst/>
                <a:latin typeface="Times New Roman" panose="02020603050405020304" pitchFamily="18" charset="0"/>
                <a:ea typeface="Times New Roman" panose="02020603050405020304" pitchFamily="18" charset="0"/>
              </a:rPr>
              <a:t>Địa chủ </a:t>
            </a:r>
            <a:r>
              <a:rPr lang="en-US" sz="2800" dirty="0" err="1">
                <a:solidFill>
                  <a:schemeClr val="accent1"/>
                </a:solidFill>
                <a:effectLst/>
                <a:latin typeface="Times New Roman" panose="02020603050405020304" pitchFamily="18" charset="0"/>
                <a:ea typeface="Times New Roman" panose="02020603050405020304" pitchFamily="18" charset="0"/>
              </a:rPr>
              <a:t>hưởng</a:t>
            </a:r>
            <a:r>
              <a:rPr lang="en-US" sz="2800" dirty="0">
                <a:solidFill>
                  <a:schemeClr val="accent1"/>
                </a:solidFill>
                <a:effectLst/>
                <a:latin typeface="Times New Roman" panose="02020603050405020304" pitchFamily="18" charset="0"/>
                <a:ea typeface="Times New Roman" panose="02020603050405020304" pitchFamily="18" charset="0"/>
              </a:rPr>
              <a:t> </a:t>
            </a:r>
            <a:r>
              <a:rPr lang="vi-VN" sz="2800" dirty="0">
                <a:solidFill>
                  <a:schemeClr val="accent1"/>
                </a:solidFill>
                <a:effectLst/>
                <a:latin typeface="Times New Roman" panose="02020603050405020304" pitchFamily="18" charset="0"/>
                <a:ea typeface="Times New Roman" panose="02020603050405020304" pitchFamily="18" charset="0"/>
              </a:rPr>
              <a:t>địa tô.</a:t>
            </a:r>
            <a:endParaRPr lang="en-US" sz="2800" dirty="0">
              <a:solidFill>
                <a:schemeClr val="accent1"/>
              </a:solidFill>
              <a:effectLst/>
              <a:latin typeface="Times New Roman" panose="02020603050405020304" pitchFamily="18" charset="0"/>
              <a:ea typeface="Times New Roman" panose="02020603050405020304" pitchFamily="18" charset="0"/>
            </a:endParaRPr>
          </a:p>
          <a:p>
            <a:endParaRPr lang="en-US" sz="2800" dirty="0">
              <a:solidFill>
                <a:schemeClr val="accent1"/>
              </a:solidFill>
            </a:endParaRPr>
          </a:p>
        </p:txBody>
      </p:sp>
    </p:spTree>
    <p:extLst>
      <p:ext uri="{BB962C8B-B14F-4D97-AF65-F5344CB8AC3E}">
        <p14:creationId xmlns:p14="http://schemas.microsoft.com/office/powerpoint/2010/main" val="649806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CCC43F-E2D3-424A-B4DF-12988465789F}"/>
              </a:ext>
            </a:extLst>
          </p:cNvPr>
          <p:cNvSpPr txBox="1"/>
          <p:nvPr/>
        </p:nvSpPr>
        <p:spPr>
          <a:xfrm>
            <a:off x="997527" y="1468582"/>
            <a:ext cx="10321637" cy="5262979"/>
          </a:xfrm>
          <a:prstGeom prst="rect">
            <a:avLst/>
          </a:prstGeom>
          <a:noFill/>
        </p:spPr>
        <p:txBody>
          <a:bodyPr wrap="square" rtlCol="0">
            <a:spAutoFit/>
          </a:bodyPr>
          <a:lstStyle/>
          <a:p>
            <a:r>
              <a:rPr lang="vi-VN" sz="2400" dirty="0">
                <a:solidFill>
                  <a:schemeClr val="accent1"/>
                </a:solidFill>
                <a:effectLst/>
                <a:latin typeface="Times New Roman" panose="02020603050405020304" pitchFamily="18" charset="0"/>
                <a:ea typeface="Times New Roman" panose="02020603050405020304" pitchFamily="18" charset="0"/>
              </a:rPr>
              <a:t>Theo C.Mác, có các hình thức địa tô như:</a:t>
            </a:r>
            <a:endParaRPr lang="en-US" sz="2400" dirty="0">
              <a:solidFill>
                <a:schemeClr val="accent1"/>
              </a:solidFill>
              <a:effectLst/>
              <a:latin typeface="Times New Roman" panose="02020603050405020304" pitchFamily="18" charset="0"/>
              <a:ea typeface="Times New Roman" panose="02020603050405020304" pitchFamily="18" charset="0"/>
            </a:endParaRPr>
          </a:p>
          <a:p>
            <a:r>
              <a:rPr lang="vi-VN" sz="2400" dirty="0">
                <a:solidFill>
                  <a:schemeClr val="accent1"/>
                </a:solidFill>
                <a:effectLst/>
                <a:latin typeface="Times New Roman" panose="02020603050405020304" pitchFamily="18" charset="0"/>
                <a:ea typeface="Times New Roman" panose="02020603050405020304" pitchFamily="18" charset="0"/>
              </a:rPr>
              <a:t> i) Địa tô chênh lệch. </a:t>
            </a:r>
            <a:endParaRPr lang="en-US" sz="2400" dirty="0">
              <a:solidFill>
                <a:schemeClr val="accent1"/>
              </a:solidFill>
              <a:effectLst/>
              <a:latin typeface="Times New Roman" panose="02020603050405020304" pitchFamily="18" charset="0"/>
              <a:ea typeface="Times New Roman" panose="02020603050405020304" pitchFamily="18" charset="0"/>
            </a:endParaRPr>
          </a:p>
          <a:p>
            <a:r>
              <a:rPr lang="vi-VN" sz="2400" dirty="0">
                <a:solidFill>
                  <a:schemeClr val="accent1"/>
                </a:solidFill>
                <a:effectLst/>
                <a:latin typeface="Times New Roman" panose="02020603050405020304" pitchFamily="18" charset="0"/>
                <a:ea typeface="Times New Roman" panose="02020603050405020304" pitchFamily="18" charset="0"/>
              </a:rPr>
              <a:t>Trong đó, địa tô chênh lệch I là địa tô mà địa chủ thu được do chỗ cho thuê ruộng đất tốt và độ màu mỡ cao, điều kiện tự nhiên thuận lợi. </a:t>
            </a:r>
            <a:endParaRPr lang="en-US" sz="2400" dirty="0">
              <a:solidFill>
                <a:schemeClr val="accent1"/>
              </a:solidFill>
              <a:effectLst/>
              <a:latin typeface="Times New Roman" panose="02020603050405020304" pitchFamily="18" charset="0"/>
              <a:ea typeface="Times New Roman" panose="02020603050405020304" pitchFamily="18" charset="0"/>
            </a:endParaRPr>
          </a:p>
          <a:p>
            <a:r>
              <a:rPr lang="vi-VN" sz="2400" dirty="0">
                <a:solidFill>
                  <a:schemeClr val="accent1"/>
                </a:solidFill>
                <a:effectLst/>
                <a:latin typeface="Times New Roman" panose="02020603050405020304" pitchFamily="18" charset="0"/>
                <a:ea typeface="Times New Roman" panose="02020603050405020304" pitchFamily="18" charset="0"/>
              </a:rPr>
              <a:t>Địa tô chênh lệch II là địa tô mà địa chủ thu được do chỗ cho thuê mảnh đất đã dược đầu tư, thâm canh và làm tăng độ màu mở của đất.</a:t>
            </a:r>
            <a:endParaRPr lang="en-US" sz="2400" dirty="0">
              <a:solidFill>
                <a:schemeClr val="accent1"/>
              </a:solidFill>
              <a:effectLst/>
              <a:latin typeface="Times New Roman" panose="02020603050405020304" pitchFamily="18" charset="0"/>
              <a:ea typeface="Times New Roman" panose="02020603050405020304" pitchFamily="18" charset="0"/>
            </a:endParaRPr>
          </a:p>
          <a:p>
            <a:r>
              <a:rPr lang="vi-VN" sz="2400" dirty="0">
                <a:solidFill>
                  <a:schemeClr val="accent1"/>
                </a:solidFill>
                <a:effectLst/>
                <a:latin typeface="Times New Roman" panose="02020603050405020304" pitchFamily="18" charset="0"/>
                <a:ea typeface="Times New Roman" panose="02020603050405020304" pitchFamily="18" charset="0"/>
              </a:rPr>
              <a:t> ii) Địa tô tuyệt đối, là địa tô mà địa chủ thu được trên mảnh đất cho thuê, không kề dộ màu mỡ tự nhiên thuận lợi hay do thâm canh. Đó là phần lợi nhuận siêu ngạch dôi ra ngoài lợi nhuận bình quân được tính bằng số chênh lệch giữa giá trị nông sản và giá cả sản xuất chung của nông sản.</a:t>
            </a:r>
            <a:r>
              <a:rPr lang="en-US" sz="2400" dirty="0">
                <a:solidFill>
                  <a:schemeClr val="accent1"/>
                </a:solidFill>
                <a:effectLst/>
                <a:latin typeface="Times New Roman" panose="02020603050405020304" pitchFamily="18" charset="0"/>
                <a:ea typeface="Times New Roman" panose="02020603050405020304" pitchFamily="18" charset="0"/>
              </a:rPr>
              <a:t> </a:t>
            </a:r>
            <a:r>
              <a:rPr lang="en-US" sz="2400" dirty="0" err="1">
                <a:solidFill>
                  <a:schemeClr val="accent1"/>
                </a:solidFill>
                <a:latin typeface="Times New Roman" panose="02020603050405020304" pitchFamily="18" charset="0"/>
              </a:rPr>
              <a:t>Địa</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tô</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tuyệt</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đối</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gắn</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liền</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với</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độc</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quyền</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tư</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hữu</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ruộng</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đất</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nên</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nhà</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tư</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bản</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đã</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đi</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thuê</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đất</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để</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kinh</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doanh</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thì</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phải</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trả</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địa</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tô</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tuyệt</a:t>
            </a:r>
            <a:r>
              <a:rPr lang="en-US" sz="2400" dirty="0">
                <a:solidFill>
                  <a:schemeClr val="accent1"/>
                </a:solidFill>
                <a:latin typeface="Times New Roman" panose="02020603050405020304" pitchFamily="18" charset="0"/>
              </a:rPr>
              <a:t> </a:t>
            </a:r>
            <a:r>
              <a:rPr lang="en-US" sz="2400" dirty="0" err="1">
                <a:solidFill>
                  <a:schemeClr val="accent1"/>
                </a:solidFill>
                <a:latin typeface="Times New Roman" panose="02020603050405020304" pitchFamily="18" charset="0"/>
              </a:rPr>
              <a:t>đối</a:t>
            </a:r>
            <a:r>
              <a:rPr lang="en-US" sz="2400" dirty="0">
                <a:solidFill>
                  <a:schemeClr val="accent1"/>
                </a:solidFill>
                <a:latin typeface="Times New Roman" panose="02020603050405020304" pitchFamily="18" charset="0"/>
              </a:rPr>
              <a:t>.</a:t>
            </a:r>
          </a:p>
          <a:p>
            <a:endParaRPr lang="en-US" sz="2400" dirty="0">
              <a:solidFill>
                <a:schemeClr val="accent1"/>
              </a:solidFill>
              <a:effectLst/>
              <a:latin typeface="Times New Roman" panose="02020603050405020304" pitchFamily="18" charset="0"/>
              <a:ea typeface="Times New Roman" panose="02020603050405020304" pitchFamily="18" charset="0"/>
            </a:endParaRPr>
          </a:p>
          <a:p>
            <a:endParaRPr lang="en-US" sz="2400" dirty="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1447791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8737600" y="6248400"/>
            <a:ext cx="2844800" cy="457200"/>
          </a:xfrm>
          <a:prstGeom prst="rect">
            <a:avLst/>
          </a:prstGeom>
          <a:noFill/>
          <a:ln>
            <a:miter lim="800000"/>
            <a:headEnd/>
            <a:tailEnd/>
          </a:ln>
        </p:spPr>
        <p:txBody>
          <a:bodyPr anchor="b"/>
          <a:lstStyle/>
          <a:p>
            <a:pPr algn="r">
              <a:defRPr/>
            </a:pPr>
            <a:fld id="{1EB5A95C-A50E-4580-A971-F872B5D4B615}" type="slidenum">
              <a:rPr lang="en-US" sz="1200">
                <a:effectLst>
                  <a:outerShdw blurRad="38100" dist="38100" dir="2700000" algn="tl">
                    <a:srgbClr val="000000"/>
                  </a:outerShdw>
                </a:effectLst>
                <a:latin typeface="+mn-lt"/>
              </a:rPr>
              <a:pPr algn="r">
                <a:defRPr/>
              </a:pPr>
              <a:t>67</a:t>
            </a:fld>
            <a:endParaRPr lang="en-US" sz="1200">
              <a:effectLst>
                <a:outerShdw blurRad="38100" dist="38100" dir="2700000" algn="tl">
                  <a:srgbClr val="000000"/>
                </a:outerShdw>
              </a:effectLst>
              <a:latin typeface="+mn-lt"/>
            </a:endParaRPr>
          </a:p>
        </p:txBody>
      </p:sp>
      <p:sp>
        <p:nvSpPr>
          <p:cNvPr id="3" name="Date Placeholder 3"/>
          <p:cNvSpPr txBox="1">
            <a:spLocks noGrp="1"/>
          </p:cNvSpPr>
          <p:nvPr/>
        </p:nvSpPr>
        <p:spPr bwMode="auto">
          <a:xfrm>
            <a:off x="1117601" y="6245225"/>
            <a:ext cx="2535767" cy="476250"/>
          </a:xfrm>
          <a:prstGeom prst="rect">
            <a:avLst/>
          </a:prstGeom>
          <a:noFill/>
          <a:ln>
            <a:miter lim="800000"/>
            <a:headEnd/>
            <a:tailEnd/>
          </a:ln>
        </p:spPr>
        <p:txBody>
          <a:bodyPr/>
          <a:lstStyle/>
          <a:p>
            <a:pPr>
              <a:defRPr/>
            </a:pPr>
            <a:fld id="{168D4859-5D42-45DB-A48B-1202519A32DE}" type="datetime1">
              <a:rPr lang="en-US" sz="1400">
                <a:effectLst>
                  <a:outerShdw blurRad="38100" dist="38100" dir="2700000" algn="tl">
                    <a:srgbClr val="000000"/>
                  </a:outerShdw>
                </a:effectLst>
                <a:latin typeface="Arial" charset="0"/>
              </a:rPr>
              <a:pPr>
                <a:defRPr/>
              </a:pPr>
              <a:t>4/26/2022</a:t>
            </a:fld>
            <a:endParaRPr lang="en-US" sz="1400">
              <a:effectLst>
                <a:outerShdw blurRad="38100" dist="38100" dir="2700000" algn="tl">
                  <a:srgbClr val="000000"/>
                </a:outerShdw>
              </a:effectLst>
              <a:latin typeface="Arial" charset="0"/>
            </a:endParaRPr>
          </a:p>
        </p:txBody>
      </p:sp>
      <p:sp>
        <p:nvSpPr>
          <p:cNvPr id="4" name="Slide Number Placeholder 5"/>
          <p:cNvSpPr txBox="1">
            <a:spLocks noGrp="1"/>
          </p:cNvSpPr>
          <p:nvPr/>
        </p:nvSpPr>
        <p:spPr bwMode="auto">
          <a:xfrm>
            <a:off x="9249834" y="6245225"/>
            <a:ext cx="2535767" cy="476250"/>
          </a:xfrm>
          <a:prstGeom prst="rect">
            <a:avLst/>
          </a:prstGeom>
          <a:noFill/>
          <a:ln>
            <a:miter lim="800000"/>
            <a:headEnd/>
            <a:tailEnd/>
          </a:ln>
        </p:spPr>
        <p:txBody>
          <a:bodyPr/>
          <a:lstStyle/>
          <a:p>
            <a:pPr algn="r">
              <a:defRPr/>
            </a:pPr>
            <a:fld id="{D2DABFF5-E091-4AD3-964A-CDC38E94E11C}" type="slidenum">
              <a:rPr lang="en-US" sz="1400">
                <a:effectLst>
                  <a:outerShdw blurRad="38100" dist="38100" dir="2700000" algn="tl">
                    <a:srgbClr val="000000"/>
                  </a:outerShdw>
                </a:effectLst>
                <a:latin typeface="Arial" charset="0"/>
              </a:rPr>
              <a:pPr algn="r">
                <a:defRPr/>
              </a:pPr>
              <a:t>67</a:t>
            </a:fld>
            <a:endParaRPr lang="en-US" sz="1400">
              <a:effectLst>
                <a:outerShdw blurRad="38100" dist="38100" dir="2700000" algn="tl">
                  <a:srgbClr val="000000"/>
                </a:outerShdw>
              </a:effectLst>
              <a:latin typeface="Arial" charset="0"/>
            </a:endParaRPr>
          </a:p>
        </p:txBody>
      </p:sp>
      <p:sp>
        <p:nvSpPr>
          <p:cNvPr id="140290" name="Rectangle 2"/>
          <p:cNvSpPr>
            <a:spLocks noGrp="1" noRot="1" noChangeArrowheads="1"/>
          </p:cNvSpPr>
          <p:nvPr>
            <p:ph type="body" idx="4294967295"/>
          </p:nvPr>
        </p:nvSpPr>
        <p:spPr>
          <a:xfrm>
            <a:off x="0" y="1323833"/>
            <a:ext cx="12192000" cy="5534167"/>
          </a:xfrm>
          <a:solidFill>
            <a:schemeClr val="bg1"/>
          </a:solidFill>
        </p:spPr>
        <p:txBody>
          <a:bodyPr>
            <a:normAutofit lnSpcReduction="10000"/>
          </a:bodyPr>
          <a:lstStyle/>
          <a:p>
            <a:pPr eaLnBrk="1" hangingPunct="1">
              <a:buFont typeface="Wingdings" pitchFamily="2" charset="2"/>
              <a:buNone/>
            </a:pPr>
            <a:r>
              <a:rPr lang="en-US" altLang="en-US" sz="4000" b="1" dirty="0">
                <a:solidFill>
                  <a:srgbClr val="0000FF"/>
                </a:solidFill>
                <a:latin typeface="Times New Roman" pitchFamily="18" charset="0"/>
                <a:cs typeface="Times New Roman" pitchFamily="18" charset="0"/>
              </a:rPr>
              <a:t>	Giá cả ruộng đất:</a:t>
            </a:r>
          </a:p>
          <a:p>
            <a:pPr eaLnBrk="1" hangingPunct="1">
              <a:buFont typeface="Wingdings" pitchFamily="2" charset="2"/>
              <a:buNone/>
            </a:pPr>
            <a:r>
              <a:rPr lang="en-US" altLang="en-US" sz="3400" dirty="0"/>
              <a:t> </a:t>
            </a:r>
            <a:r>
              <a:rPr lang="en-US" altLang="en-US" dirty="0"/>
              <a:t>	</a:t>
            </a:r>
            <a:r>
              <a:rPr lang="en-US" altLang="en-US" sz="3200" dirty="0"/>
              <a:t>Giá cả ruộng đất phụ thuộc:</a:t>
            </a:r>
          </a:p>
          <a:p>
            <a:pPr eaLnBrk="1" hangingPunct="1">
              <a:buFont typeface="Wingdings" pitchFamily="2" charset="2"/>
              <a:buNone/>
            </a:pPr>
            <a:r>
              <a:rPr lang="en-US" altLang="en-US" sz="3200" dirty="0"/>
              <a:t>    - Mức địa tô thu được hàng năm.</a:t>
            </a:r>
          </a:p>
          <a:p>
            <a:pPr eaLnBrk="1" hangingPunct="1">
              <a:buFont typeface="Wingdings" pitchFamily="2" charset="2"/>
              <a:buNone/>
            </a:pPr>
            <a:r>
              <a:rPr lang="en-US" altLang="en-US" sz="3200" dirty="0"/>
              <a:t>    - Tỷ suất lợi tức tiền gửi ngân hàng</a:t>
            </a:r>
          </a:p>
          <a:p>
            <a:pPr eaLnBrk="1" hangingPunct="1">
              <a:buFont typeface="Wingdings" pitchFamily="2" charset="2"/>
              <a:buNone/>
            </a:pPr>
            <a:endParaRPr lang="en-US" altLang="en-US" dirty="0"/>
          </a:p>
          <a:p>
            <a:pPr algn="ctr" eaLnBrk="1" hangingPunct="1">
              <a:buFont typeface="Wingdings" pitchFamily="2" charset="2"/>
              <a:buNone/>
            </a:pPr>
            <a:r>
              <a:rPr lang="en-US" altLang="en-US" dirty="0"/>
              <a:t>Địa tô</a:t>
            </a:r>
            <a:endParaRPr lang="en-US" altLang="en-US" sz="3200" dirty="0"/>
          </a:p>
          <a:p>
            <a:pPr eaLnBrk="1" hangingPunct="1">
              <a:buFont typeface="Wingdings" pitchFamily="2" charset="2"/>
              <a:buNone/>
            </a:pPr>
            <a:r>
              <a:rPr lang="en-US" altLang="en-US" dirty="0"/>
              <a:t>Giá cả đất đai=</a:t>
            </a:r>
          </a:p>
          <a:p>
            <a:pPr algn="ctr" eaLnBrk="1" hangingPunct="1">
              <a:buFont typeface="Wingdings" pitchFamily="2" charset="2"/>
              <a:buNone/>
            </a:pPr>
            <a:r>
              <a:rPr lang="en-US" altLang="en-US" dirty="0"/>
              <a:t>			Tỷ suất lợi tức nhận gởi của ngân hàng</a:t>
            </a:r>
          </a:p>
          <a:p>
            <a:pPr eaLnBrk="1" hangingPunct="1">
              <a:buFont typeface="Wingdings" pitchFamily="2" charset="2"/>
              <a:buNone/>
            </a:pPr>
            <a:endParaRPr lang="en-US" altLang="en-US" sz="3200" dirty="0"/>
          </a:p>
          <a:p>
            <a:pPr eaLnBrk="1" hangingPunct="1">
              <a:buFont typeface="Wingdings" pitchFamily="2" charset="2"/>
              <a:buNone/>
            </a:pPr>
            <a:r>
              <a:rPr lang="en-US" altLang="en-US" sz="3200" dirty="0"/>
              <a:t>         </a:t>
            </a:r>
          </a:p>
        </p:txBody>
      </p:sp>
      <p:cxnSp>
        <p:nvCxnSpPr>
          <p:cNvPr id="10" name="Straight Connector 9"/>
          <p:cNvCxnSpPr/>
          <p:nvPr/>
        </p:nvCxnSpPr>
        <p:spPr>
          <a:xfrm>
            <a:off x="3524232" y="4587357"/>
            <a:ext cx="7715304"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29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0">
                                            <p:bg/>
                                          </p:spTgt>
                                        </p:tgtEl>
                                        <p:attrNameLst>
                                          <p:attrName>style.visibility</p:attrName>
                                        </p:attrNameLst>
                                      </p:cBhvr>
                                      <p:to>
                                        <p:strVal val="visible"/>
                                      </p:to>
                                    </p:set>
                                    <p:animEffect transition="in" filter="fade">
                                      <p:cBhvr>
                                        <p:cTn id="7" dur="500"/>
                                        <p:tgtEl>
                                          <p:spTgt spid="14029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290">
                                            <p:txEl>
                                              <p:pRg st="0" end="0"/>
                                            </p:txEl>
                                          </p:spTgt>
                                        </p:tgtEl>
                                        <p:attrNameLst>
                                          <p:attrName>style.visibility</p:attrName>
                                        </p:attrNameLst>
                                      </p:cBhvr>
                                      <p:to>
                                        <p:strVal val="visible"/>
                                      </p:to>
                                    </p:set>
                                    <p:animEffect transition="in" filter="fade">
                                      <p:cBhvr>
                                        <p:cTn id="12" dur="500"/>
                                        <p:tgtEl>
                                          <p:spTgt spid="14029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290">
                                            <p:txEl>
                                              <p:pRg st="1" end="1"/>
                                            </p:txEl>
                                          </p:spTgt>
                                        </p:tgtEl>
                                        <p:attrNameLst>
                                          <p:attrName>style.visibility</p:attrName>
                                        </p:attrNameLst>
                                      </p:cBhvr>
                                      <p:to>
                                        <p:strVal val="visible"/>
                                      </p:to>
                                    </p:set>
                                    <p:animEffect transition="in" filter="fade">
                                      <p:cBhvr>
                                        <p:cTn id="17" dur="500"/>
                                        <p:tgtEl>
                                          <p:spTgt spid="14029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290">
                                            <p:txEl>
                                              <p:pRg st="2" end="2"/>
                                            </p:txEl>
                                          </p:spTgt>
                                        </p:tgtEl>
                                        <p:attrNameLst>
                                          <p:attrName>style.visibility</p:attrName>
                                        </p:attrNameLst>
                                      </p:cBhvr>
                                      <p:to>
                                        <p:strVal val="visible"/>
                                      </p:to>
                                    </p:set>
                                    <p:animEffect transition="in" filter="fade">
                                      <p:cBhvr>
                                        <p:cTn id="22" dur="500"/>
                                        <p:tgtEl>
                                          <p:spTgt spid="14029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0290">
                                            <p:txEl>
                                              <p:pRg st="3" end="3"/>
                                            </p:txEl>
                                          </p:spTgt>
                                        </p:tgtEl>
                                        <p:attrNameLst>
                                          <p:attrName>style.visibility</p:attrName>
                                        </p:attrNameLst>
                                      </p:cBhvr>
                                      <p:to>
                                        <p:strVal val="visible"/>
                                      </p:to>
                                    </p:set>
                                    <p:animEffect transition="in" filter="fade">
                                      <p:cBhvr>
                                        <p:cTn id="27" dur="500"/>
                                        <p:tgtEl>
                                          <p:spTgt spid="14029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0290">
                                            <p:txEl>
                                              <p:pRg st="5" end="5"/>
                                            </p:txEl>
                                          </p:spTgt>
                                        </p:tgtEl>
                                        <p:attrNameLst>
                                          <p:attrName>style.visibility</p:attrName>
                                        </p:attrNameLst>
                                      </p:cBhvr>
                                      <p:to>
                                        <p:strVal val="visible"/>
                                      </p:to>
                                    </p:set>
                                    <p:animEffect transition="in" filter="fade">
                                      <p:cBhvr>
                                        <p:cTn id="32" dur="500"/>
                                        <p:tgtEl>
                                          <p:spTgt spid="1402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0290">
                                            <p:txEl>
                                              <p:pRg st="6" end="6"/>
                                            </p:txEl>
                                          </p:spTgt>
                                        </p:tgtEl>
                                        <p:attrNameLst>
                                          <p:attrName>style.visibility</p:attrName>
                                        </p:attrNameLst>
                                      </p:cBhvr>
                                      <p:to>
                                        <p:strVal val="visible"/>
                                      </p:to>
                                    </p:set>
                                    <p:animEffect transition="in" filter="fade">
                                      <p:cBhvr>
                                        <p:cTn id="37" dur="500"/>
                                        <p:tgtEl>
                                          <p:spTgt spid="1402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0290">
                                            <p:txEl>
                                              <p:pRg st="7" end="7"/>
                                            </p:txEl>
                                          </p:spTgt>
                                        </p:tgtEl>
                                        <p:attrNameLst>
                                          <p:attrName>style.visibility</p:attrName>
                                        </p:attrNameLst>
                                      </p:cBhvr>
                                      <p:to>
                                        <p:strVal val="visible"/>
                                      </p:to>
                                    </p:set>
                                    <p:animEffect transition="in" filter="fade">
                                      <p:cBhvr>
                                        <p:cTn id="42" dur="500"/>
                                        <p:tgtEl>
                                          <p:spTgt spid="14029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0290">
                                            <p:txEl>
                                              <p:pRg st="9" end="9"/>
                                            </p:txEl>
                                          </p:spTgt>
                                        </p:tgtEl>
                                        <p:attrNameLst>
                                          <p:attrName>style.visibility</p:attrName>
                                        </p:attrNameLst>
                                      </p:cBhvr>
                                      <p:to>
                                        <p:strVal val="visible"/>
                                      </p:to>
                                    </p:set>
                                    <p:animEffect transition="in" filter="fade">
                                      <p:cBhvr>
                                        <p:cTn id="47" dur="500"/>
                                        <p:tgtEl>
                                          <p:spTgt spid="14029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655880" y="265071"/>
            <a:ext cx="10871200" cy="685800"/>
          </a:xfrm>
        </p:spPr>
        <p:txBody>
          <a:bodyPr rtlCol="0">
            <a:normAutofit/>
          </a:bodyPr>
          <a:lstStyle/>
          <a:p>
            <a:pPr algn="ctr" eaLnBrk="1" fontAlgn="auto" hangingPunct="1">
              <a:spcAft>
                <a:spcPts val="0"/>
              </a:spcAft>
              <a:defRPr/>
            </a:pPr>
            <a:r>
              <a:rPr lang="vi-VN" sz="3200" b="1" dirty="0">
                <a:solidFill>
                  <a:srgbClr val="FF0000"/>
                </a:solidFill>
                <a:latin typeface="+mn-lt"/>
              </a:rPr>
              <a:t>Công thức chung của tư bản</a:t>
            </a:r>
          </a:p>
        </p:txBody>
      </p:sp>
      <p:sp>
        <p:nvSpPr>
          <p:cNvPr id="6148" name="Text Box 4"/>
          <p:cNvSpPr txBox="1">
            <a:spLocks noChangeArrowheads="1"/>
          </p:cNvSpPr>
          <p:nvPr/>
        </p:nvSpPr>
        <p:spPr bwMode="auto">
          <a:xfrm>
            <a:off x="2127249" y="1926187"/>
            <a:ext cx="2127079" cy="461665"/>
          </a:xfrm>
          <a:prstGeom prst="rect">
            <a:avLst/>
          </a:prstGeom>
          <a:gradFill rotWithShape="1">
            <a:gsLst>
              <a:gs pos="0">
                <a:srgbClr val="FFFF99">
                  <a:gamma/>
                  <a:shade val="46275"/>
                  <a:invGamma/>
                </a:srgbClr>
              </a:gs>
              <a:gs pos="100000">
                <a:srgbClr val="FFFF99"/>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H – T – H</a:t>
            </a:r>
          </a:p>
        </p:txBody>
      </p:sp>
      <p:sp>
        <p:nvSpPr>
          <p:cNvPr id="6149" name="Text Box 5"/>
          <p:cNvSpPr txBox="1">
            <a:spLocks noChangeArrowheads="1"/>
          </p:cNvSpPr>
          <p:nvPr/>
        </p:nvSpPr>
        <p:spPr bwMode="auto">
          <a:xfrm>
            <a:off x="7861105" y="1926186"/>
            <a:ext cx="2184787" cy="461665"/>
          </a:xfrm>
          <a:prstGeom prst="rect">
            <a:avLst/>
          </a:prstGeom>
          <a:gradFill rotWithShape="1">
            <a:gsLst>
              <a:gs pos="0">
                <a:srgbClr val="FFCC99">
                  <a:gamma/>
                  <a:shade val="46275"/>
                  <a:invGamma/>
                </a:srgbClr>
              </a:gs>
              <a:gs pos="50000">
                <a:srgbClr val="FFCC99"/>
              </a:gs>
              <a:gs pos="100000">
                <a:srgbClr val="FFCC99">
                  <a:gamma/>
                  <a:shade val="46275"/>
                  <a:invGamma/>
                </a:srgbClr>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T – H – </a:t>
            </a:r>
            <a:r>
              <a:rPr lang="en-US" sz="2400" b="1" dirty="0">
                <a:latin typeface="+mn-lt"/>
                <a:cs typeface="+mn-cs"/>
              </a:rPr>
              <a:t>T’</a:t>
            </a:r>
            <a:r>
              <a:rPr lang="vi-VN" sz="2400" b="1" dirty="0">
                <a:latin typeface="+mn-lt"/>
                <a:cs typeface="+mn-cs"/>
              </a:rPr>
              <a:t> </a:t>
            </a:r>
          </a:p>
        </p:txBody>
      </p:sp>
      <p:sp>
        <p:nvSpPr>
          <p:cNvPr id="6151" name="Text Box 7"/>
          <p:cNvSpPr txBox="1">
            <a:spLocks noChangeArrowheads="1"/>
          </p:cNvSpPr>
          <p:nvPr/>
        </p:nvSpPr>
        <p:spPr bwMode="auto">
          <a:xfrm>
            <a:off x="549032" y="4234934"/>
            <a:ext cx="4835769" cy="2062103"/>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endParaRPr lang="vi-VN" sz="2400" b="1" dirty="0">
              <a:latin typeface="+mj-lt"/>
              <a:cs typeface="+mn-cs"/>
            </a:endParaRPr>
          </a:p>
          <a:p>
            <a:pPr algn="ctr" fontAlgn="auto">
              <a:spcBef>
                <a:spcPts val="0"/>
              </a:spcBef>
              <a:spcAft>
                <a:spcPts val="0"/>
              </a:spcAft>
              <a:defRPr/>
            </a:pPr>
            <a:r>
              <a:rPr lang="vi-VN" sz="2400" b="1" dirty="0">
                <a:solidFill>
                  <a:srgbClr val="FF0000"/>
                </a:solidFill>
                <a:latin typeface="+mj-lt"/>
                <a:cs typeface="+mn-cs"/>
              </a:rPr>
              <a:t>Nhằm vào giá trị sử dụng </a:t>
            </a:r>
            <a:r>
              <a:rPr lang="vi-VN" sz="2400" b="1" dirty="0">
                <a:latin typeface="+mj-lt"/>
                <a:cs typeface="+mn-cs"/>
              </a:rPr>
              <a:t>nên hai hàng hoá khi trao đổi nhau phải có gtsd khác nhau</a:t>
            </a:r>
          </a:p>
          <a:p>
            <a:pPr marL="457200" indent="-457200" fontAlgn="auto">
              <a:spcBef>
                <a:spcPts val="0"/>
              </a:spcBef>
              <a:spcAft>
                <a:spcPts val="0"/>
              </a:spcAft>
              <a:buFontTx/>
              <a:buChar char="-"/>
              <a:defRPr/>
            </a:pPr>
            <a:endParaRPr lang="vi-VN" sz="3200" b="1" dirty="0">
              <a:latin typeface="+mj-lt"/>
              <a:cs typeface="+mn-cs"/>
            </a:endParaRPr>
          </a:p>
        </p:txBody>
      </p:sp>
      <p:sp>
        <p:nvSpPr>
          <p:cNvPr id="6152" name="Text Box 8"/>
          <p:cNvSpPr txBox="1">
            <a:spLocks noChangeArrowheads="1"/>
          </p:cNvSpPr>
          <p:nvPr/>
        </p:nvSpPr>
        <p:spPr bwMode="auto">
          <a:xfrm>
            <a:off x="6091480" y="4256169"/>
            <a:ext cx="5093680" cy="1569660"/>
          </a:xfrm>
          <a:prstGeom prst="rect">
            <a:avLst/>
          </a:prstGeom>
          <a:solidFill>
            <a:srgbClr val="FFCC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400" b="1" dirty="0">
                <a:latin typeface="+mj-lt"/>
                <a:cs typeface="+mn-cs"/>
              </a:rPr>
              <a:t>Nhằm vào giá trị nhưng không phải là giá trị bảo tồn mà là giá trị tăng lên</a:t>
            </a:r>
            <a:r>
              <a:rPr lang="en-US" sz="2400" b="1" dirty="0">
                <a:latin typeface="+mj-lt"/>
                <a:cs typeface="+mn-cs"/>
              </a:rPr>
              <a:t> (</a:t>
            </a:r>
            <a:r>
              <a:rPr lang="en-US" sz="2400" b="1" dirty="0" err="1">
                <a:solidFill>
                  <a:srgbClr val="FF0000"/>
                </a:solidFill>
                <a:latin typeface="+mj-lt"/>
                <a:cs typeface="+mn-cs"/>
              </a:rPr>
              <a:t>nhằm</a:t>
            </a:r>
            <a:r>
              <a:rPr lang="en-US" sz="2400" b="1" dirty="0">
                <a:solidFill>
                  <a:srgbClr val="FF0000"/>
                </a:solidFill>
                <a:latin typeface="+mj-lt"/>
                <a:cs typeface="+mn-cs"/>
              </a:rPr>
              <a:t> </a:t>
            </a:r>
            <a:r>
              <a:rPr lang="en-US" sz="2400" b="1" dirty="0" err="1">
                <a:solidFill>
                  <a:srgbClr val="FF0000"/>
                </a:solidFill>
                <a:latin typeface="+mj-lt"/>
                <a:cs typeface="+mn-cs"/>
              </a:rPr>
              <a:t>vào</a:t>
            </a:r>
            <a:r>
              <a:rPr lang="en-US" sz="2400" b="1" dirty="0">
                <a:solidFill>
                  <a:srgbClr val="FF0000"/>
                </a:solidFill>
                <a:latin typeface="+mj-lt"/>
                <a:cs typeface="+mn-cs"/>
              </a:rPr>
              <a:t> </a:t>
            </a:r>
            <a:r>
              <a:rPr lang="en-US" sz="2400" b="1" dirty="0" err="1">
                <a:solidFill>
                  <a:srgbClr val="FF0000"/>
                </a:solidFill>
                <a:latin typeface="+mj-lt"/>
                <a:cs typeface="+mn-cs"/>
              </a:rPr>
              <a:t>gtri</a:t>
            </a:r>
            <a:r>
              <a:rPr lang="en-US" sz="2400" b="1" dirty="0">
                <a:solidFill>
                  <a:srgbClr val="FF0000"/>
                </a:solidFill>
                <a:latin typeface="+mj-lt"/>
                <a:cs typeface="+mn-cs"/>
              </a:rPr>
              <a:t> </a:t>
            </a:r>
            <a:r>
              <a:rPr lang="en-US" sz="2400" b="1" dirty="0" err="1">
                <a:solidFill>
                  <a:srgbClr val="FF0000"/>
                </a:solidFill>
                <a:latin typeface="+mj-lt"/>
                <a:cs typeface="+mn-cs"/>
              </a:rPr>
              <a:t>thặng</a:t>
            </a:r>
            <a:r>
              <a:rPr lang="en-US" sz="2400" b="1" dirty="0">
                <a:solidFill>
                  <a:srgbClr val="FF0000"/>
                </a:solidFill>
                <a:latin typeface="+mj-lt"/>
                <a:cs typeface="+mn-cs"/>
              </a:rPr>
              <a:t> </a:t>
            </a:r>
            <a:r>
              <a:rPr lang="en-US" sz="2400" b="1" dirty="0" err="1">
                <a:solidFill>
                  <a:srgbClr val="FF0000"/>
                </a:solidFill>
                <a:latin typeface="+mj-lt"/>
                <a:cs typeface="+mn-cs"/>
              </a:rPr>
              <a:t>dư</a:t>
            </a:r>
            <a:r>
              <a:rPr lang="en-US" sz="2400" b="1" dirty="0">
                <a:solidFill>
                  <a:srgbClr val="FF0000"/>
                </a:solidFill>
                <a:latin typeface="+mj-lt"/>
                <a:cs typeface="+mn-cs"/>
              </a:rPr>
              <a:t>)</a:t>
            </a:r>
            <a:endParaRPr lang="vi-VN" sz="2400" b="1" dirty="0">
              <a:solidFill>
                <a:srgbClr val="FF0000"/>
              </a:solidFill>
              <a:latin typeface="+mj-lt"/>
              <a:cs typeface="+mn-cs"/>
            </a:endParaRPr>
          </a:p>
          <a:p>
            <a:pPr algn="ctr" fontAlgn="auto">
              <a:spcBef>
                <a:spcPts val="0"/>
              </a:spcBef>
              <a:spcAft>
                <a:spcPts val="0"/>
              </a:spcAft>
              <a:defRPr/>
            </a:pPr>
            <a:r>
              <a:rPr lang="vi-VN" sz="2400" b="1" dirty="0">
                <a:latin typeface="+mj-lt"/>
                <a:cs typeface="+mn-cs"/>
              </a:rPr>
              <a:t>T’ - T = m &gt;0</a:t>
            </a:r>
            <a:r>
              <a:rPr lang="en-US" sz="2400" b="1" dirty="0">
                <a:latin typeface="+mj-lt"/>
                <a:cs typeface="+mn-cs"/>
              </a:rPr>
              <a:t> (</a:t>
            </a:r>
            <a:r>
              <a:rPr lang="en-US" sz="2400" b="1" dirty="0" err="1">
                <a:latin typeface="+mj-lt"/>
                <a:cs typeface="+mn-cs"/>
              </a:rPr>
              <a:t>m:giá</a:t>
            </a:r>
            <a:r>
              <a:rPr lang="en-US" sz="2400" b="1" dirty="0">
                <a:latin typeface="+mj-lt"/>
                <a:cs typeface="+mn-cs"/>
              </a:rPr>
              <a:t> </a:t>
            </a:r>
            <a:r>
              <a:rPr lang="en-US" sz="2400" b="1" dirty="0" err="1">
                <a:latin typeface="+mj-lt"/>
                <a:cs typeface="+mn-cs"/>
              </a:rPr>
              <a:t>trị</a:t>
            </a:r>
            <a:r>
              <a:rPr lang="en-US" sz="2400" b="1" dirty="0">
                <a:latin typeface="+mj-lt"/>
                <a:cs typeface="+mn-cs"/>
              </a:rPr>
              <a:t> </a:t>
            </a:r>
            <a:r>
              <a:rPr lang="en-US" sz="2400" b="1" dirty="0" err="1">
                <a:latin typeface="+mj-lt"/>
                <a:cs typeface="+mn-cs"/>
              </a:rPr>
              <a:t>thặng</a:t>
            </a:r>
            <a:r>
              <a:rPr lang="en-US" sz="2400" b="1" dirty="0">
                <a:latin typeface="+mj-lt"/>
                <a:cs typeface="+mn-cs"/>
              </a:rPr>
              <a:t> </a:t>
            </a:r>
            <a:r>
              <a:rPr lang="en-US" sz="2400" b="1" dirty="0" err="1">
                <a:latin typeface="+mj-lt"/>
                <a:cs typeface="+mn-cs"/>
              </a:rPr>
              <a:t>dư</a:t>
            </a:r>
            <a:r>
              <a:rPr lang="en-US" sz="2400" b="1" dirty="0">
                <a:latin typeface="+mj-lt"/>
                <a:cs typeface="+mn-cs"/>
              </a:rPr>
              <a:t>)</a:t>
            </a:r>
            <a:endParaRPr lang="vi-VN" sz="3200" b="1" dirty="0">
              <a:latin typeface="+mn-lt"/>
              <a:cs typeface="+mn-cs"/>
            </a:endParaRPr>
          </a:p>
        </p:txBody>
      </p:sp>
      <p:grpSp>
        <p:nvGrpSpPr>
          <p:cNvPr id="11279" name="Group 25"/>
          <p:cNvGrpSpPr>
            <a:grpSpLocks/>
          </p:cNvGrpSpPr>
          <p:nvPr/>
        </p:nvGrpSpPr>
        <p:grpSpPr bwMode="auto">
          <a:xfrm>
            <a:off x="859367" y="933450"/>
            <a:ext cx="4876800" cy="933450"/>
            <a:chOff x="336" y="960"/>
            <a:chExt cx="2304" cy="588"/>
          </a:xfrm>
        </p:grpSpPr>
        <p:pic>
          <p:nvPicPr>
            <p:cNvPr id="11295" name="Picture 9" descr="household-fan(ani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6" y="1008"/>
              <a:ext cx="40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13" descr="household-lightbulbani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2" y="960"/>
              <a:ext cx="52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7" name="AutoShape 15"/>
            <p:cNvSpPr>
              <a:spLocks noChangeArrowheads="1"/>
            </p:cNvSpPr>
            <p:nvPr/>
          </p:nvSpPr>
          <p:spPr bwMode="auto">
            <a:xfrm>
              <a:off x="8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1298" name="AutoShape 16"/>
            <p:cNvSpPr>
              <a:spLocks noChangeArrowheads="1"/>
            </p:cNvSpPr>
            <p:nvPr/>
          </p:nvSpPr>
          <p:spPr bwMode="auto">
            <a:xfrm>
              <a:off x="1776"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pic>
          <p:nvPicPr>
            <p:cNvPr id="11299" name="Picture 17"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0" name="Group 26"/>
          <p:cNvGrpSpPr>
            <a:grpSpLocks/>
          </p:cNvGrpSpPr>
          <p:nvPr/>
        </p:nvGrpSpPr>
        <p:grpSpPr bwMode="auto">
          <a:xfrm>
            <a:off x="6565901" y="762000"/>
            <a:ext cx="4660900" cy="990600"/>
            <a:chOff x="3120" y="864"/>
            <a:chExt cx="2202" cy="624"/>
          </a:xfrm>
        </p:grpSpPr>
        <p:pic>
          <p:nvPicPr>
            <p:cNvPr id="11289" name="Picture 11"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0" name="Picture 19"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1056"/>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1" name="Picture 20"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960"/>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2" name="AutoShape 21"/>
            <p:cNvSpPr>
              <a:spLocks noChangeArrowheads="1"/>
            </p:cNvSpPr>
            <p:nvPr/>
          </p:nvSpPr>
          <p:spPr bwMode="auto">
            <a:xfrm>
              <a:off x="44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1293" name="AutoShape 22"/>
            <p:cNvSpPr>
              <a:spLocks noChangeArrowheads="1"/>
            </p:cNvSpPr>
            <p:nvPr/>
          </p:nvSpPr>
          <p:spPr bwMode="auto">
            <a:xfrm>
              <a:off x="374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1294" name="WordArt 23"/>
            <p:cNvSpPr>
              <a:spLocks noChangeArrowheads="1" noChangeShapeType="1" noTextEdit="1"/>
            </p:cNvSpPr>
            <p:nvPr/>
          </p:nvSpPr>
          <p:spPr bwMode="auto">
            <a:xfrm>
              <a:off x="4080" y="864"/>
              <a:ext cx="336" cy="624"/>
            </a:xfrm>
            <a:prstGeom prst="rect">
              <a:avLst/>
            </a:prstGeom>
          </p:spPr>
          <p:txBody>
            <a:bodyPr wrap="none" fromWordArt="1">
              <a:prstTxWarp prst="textSlantUp">
                <a:avLst>
                  <a:gd name="adj" fmla="val 55556"/>
                </a:avLst>
              </a:prstTxWarp>
            </a:bodyPr>
            <a:lstStyle/>
            <a:p>
              <a:pPr algn="ctr"/>
              <a:r>
                <a:rPr lang="en-US" sz="3600" b="1" kern="10">
                  <a:ln w="9525">
                    <a:solidFill>
                      <a:srgbClr val="000000"/>
                    </a:solidFill>
                    <a:round/>
                    <a:headEnd/>
                    <a:tailEnd/>
                  </a:ln>
                  <a:solidFill>
                    <a:srgbClr val="FF00FF"/>
                  </a:solidFill>
                  <a:latin typeface="+mn-lt"/>
                  <a:ea typeface="+mn-lt"/>
                  <a:cs typeface="+mn-lt"/>
                </a:rPr>
                <a:t>H</a:t>
              </a:r>
            </a:p>
          </p:txBody>
        </p:sp>
      </p:grpSp>
      <p:sp>
        <p:nvSpPr>
          <p:cNvPr id="20" name="Rectangle 2"/>
          <p:cNvSpPr txBox="1">
            <a:spLocks noChangeArrowheads="1"/>
          </p:cNvSpPr>
          <p:nvPr/>
        </p:nvSpPr>
        <p:spPr>
          <a:xfrm>
            <a:off x="406400" y="3352800"/>
            <a:ext cx="10820400" cy="10668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vi-VN" sz="3600" b="1" dirty="0">
              <a:solidFill>
                <a:srgbClr val="FF0000"/>
              </a:solidFill>
              <a:latin typeface="+mn-lt"/>
            </a:endParaRPr>
          </a:p>
        </p:txBody>
      </p:sp>
      <p:sp>
        <p:nvSpPr>
          <p:cNvPr id="22" name="Text Box 7"/>
          <p:cNvSpPr txBox="1">
            <a:spLocks noChangeArrowheads="1"/>
          </p:cNvSpPr>
          <p:nvPr/>
        </p:nvSpPr>
        <p:spPr bwMode="auto">
          <a:xfrm>
            <a:off x="3461238" y="2590800"/>
            <a:ext cx="4835769" cy="523220"/>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800" b="1" dirty="0">
                <a:latin typeface="+mn-lt"/>
                <a:cs typeface="+mn-cs"/>
              </a:rPr>
              <a:t>Khác nhau:</a:t>
            </a:r>
          </a:p>
        </p:txBody>
      </p:sp>
      <p:sp>
        <p:nvSpPr>
          <p:cNvPr id="23" name="Oval 6"/>
          <p:cNvSpPr>
            <a:spLocks noChangeArrowheads="1"/>
          </p:cNvSpPr>
          <p:nvPr/>
        </p:nvSpPr>
        <p:spPr bwMode="auto">
          <a:xfrm>
            <a:off x="1395204" y="3341077"/>
            <a:ext cx="9236160" cy="838200"/>
          </a:xfrm>
          <a:prstGeom prst="ellipse">
            <a:avLst/>
          </a:prstGeom>
          <a:gradFill rotWithShape="1">
            <a:gsLst>
              <a:gs pos="0">
                <a:srgbClr val="CCFFCC"/>
              </a:gs>
              <a:gs pos="100000">
                <a:srgbClr val="CCFFCC">
                  <a:gamma/>
                  <a:shade val="46275"/>
                  <a:invGamma/>
                </a:srgbClr>
              </a:gs>
            </a:gsLst>
            <a:lin ang="5400000" scaled="1"/>
          </a:gradFill>
          <a:ln w="12700">
            <a:solidFill>
              <a:schemeClr val="tx1"/>
            </a:solidFill>
            <a:round/>
            <a:headEnd/>
            <a:tailEnd/>
          </a:ln>
          <a:effectLst/>
          <a:scene3d>
            <a:camera prst="orthographicFront"/>
            <a:lightRig rig="threePt" dir="t"/>
          </a:scene3d>
          <a:sp3d>
            <a:bevelT prst="slope"/>
          </a:sp3d>
        </p:spPr>
        <p:txBody>
          <a:bodyPr wrap="none" anchor="ctr"/>
          <a:lstStyle/>
          <a:p>
            <a:pPr fontAlgn="auto">
              <a:spcBef>
                <a:spcPts val="0"/>
              </a:spcBef>
              <a:spcAft>
                <a:spcPts val="0"/>
              </a:spcAft>
              <a:defRPr/>
            </a:pPr>
            <a:r>
              <a:rPr lang="vi-VN" sz="2400" b="1" dirty="0">
                <a:latin typeface="+mn-lt"/>
                <a:cs typeface="+mn-cs"/>
              </a:rPr>
              <a:t>    </a:t>
            </a:r>
          </a:p>
          <a:p>
            <a:pPr fontAlgn="auto">
              <a:spcBef>
                <a:spcPts val="0"/>
              </a:spcBef>
              <a:spcAft>
                <a:spcPts val="0"/>
              </a:spcAft>
              <a:defRPr/>
            </a:pPr>
            <a:r>
              <a:rPr lang="vi-VN" sz="2400" b="1" dirty="0">
                <a:latin typeface="+mn-lt"/>
                <a:cs typeface="+mn-cs"/>
              </a:rPr>
              <a:t> </a:t>
            </a:r>
          </a:p>
          <a:p>
            <a:pPr fontAlgn="auto">
              <a:spcBef>
                <a:spcPts val="0"/>
              </a:spcBef>
              <a:spcAft>
                <a:spcPts val="0"/>
              </a:spcAft>
              <a:defRPr/>
            </a:pPr>
            <a:r>
              <a:rPr lang="vi-VN" sz="2400" b="1" dirty="0">
                <a:solidFill>
                  <a:schemeClr val="accent2">
                    <a:lumMod val="75000"/>
                  </a:schemeClr>
                </a:solidFill>
                <a:latin typeface="+mn-lt"/>
                <a:cs typeface="+mn-cs"/>
              </a:rPr>
              <a:t>Mục đích của sự vận động</a:t>
            </a:r>
            <a:endParaRPr lang="en-US" sz="2400" dirty="0">
              <a:solidFill>
                <a:schemeClr val="accent2">
                  <a:lumMod val="75000"/>
                </a:schemeClr>
              </a:solidFill>
              <a:latin typeface="+mn-lt"/>
              <a:cs typeface="+mn-cs"/>
            </a:endParaRPr>
          </a:p>
          <a:p>
            <a:pPr fontAlgn="auto">
              <a:spcBef>
                <a:spcPts val="0"/>
              </a:spcBef>
              <a:spcAft>
                <a:spcPts val="0"/>
              </a:spcAft>
              <a:defRPr/>
            </a:pPr>
            <a:endParaRPr lang="vi-VN" sz="2400" b="1" dirty="0">
              <a:latin typeface="+mn-lt"/>
              <a:cs typeface="+mn-cs"/>
            </a:endParaRPr>
          </a:p>
          <a:p>
            <a:pPr fontAlgn="auto">
              <a:spcBef>
                <a:spcPts val="0"/>
              </a:spcBef>
              <a:spcAft>
                <a:spcPts val="0"/>
              </a:spcAft>
              <a:defRPr/>
            </a:pPr>
            <a:r>
              <a:rPr lang="vi-VN" sz="2400" b="1" dirty="0">
                <a:latin typeface="+mn-lt"/>
                <a:cs typeface="+mn-cs"/>
              </a:rPr>
              <a:t>  </a:t>
            </a:r>
          </a:p>
        </p:txBody>
      </p:sp>
      <p:sp>
        <p:nvSpPr>
          <p:cNvPr id="24" name="AutoShape 17"/>
          <p:cNvSpPr>
            <a:spLocks noChangeAspect="1" noChangeArrowheads="1"/>
          </p:cNvSpPr>
          <p:nvPr/>
        </p:nvSpPr>
        <p:spPr bwMode="auto">
          <a:xfrm flipV="1">
            <a:off x="2744" y="762000"/>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560721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ox(in)">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diamond(in)">
                                      <p:cBhvr>
                                        <p:cTn id="12" dur="2000"/>
                                        <p:tgtEl>
                                          <p:spTgt spid="6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in)">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ox(in)">
                                      <p:cBhvr>
                                        <p:cTn id="22" dur="500"/>
                                        <p:tgtEl>
                                          <p:spTgt spid="2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660400" y="76200"/>
            <a:ext cx="10871200" cy="685800"/>
          </a:xfrm>
          <a:solidFill>
            <a:schemeClr val="bg1"/>
          </a:solidFill>
        </p:spPr>
        <p:txBody>
          <a:bodyPr rtlCol="0">
            <a:normAutofit/>
          </a:bodyPr>
          <a:lstStyle/>
          <a:p>
            <a:pPr algn="ctr" eaLnBrk="1" fontAlgn="auto" hangingPunct="1">
              <a:spcAft>
                <a:spcPts val="0"/>
              </a:spcAft>
              <a:defRPr/>
            </a:pPr>
            <a:r>
              <a:rPr lang="vi-VN" sz="3200" b="1" dirty="0">
                <a:solidFill>
                  <a:srgbClr val="FF0000"/>
                </a:solidFill>
                <a:latin typeface="+mn-lt"/>
              </a:rPr>
              <a:t>Công thức chung của tư bản</a:t>
            </a:r>
          </a:p>
        </p:txBody>
      </p:sp>
      <p:sp>
        <p:nvSpPr>
          <p:cNvPr id="6148" name="Text Box 4"/>
          <p:cNvSpPr txBox="1">
            <a:spLocks noChangeArrowheads="1"/>
          </p:cNvSpPr>
          <p:nvPr/>
        </p:nvSpPr>
        <p:spPr bwMode="auto">
          <a:xfrm>
            <a:off x="2127249" y="1926187"/>
            <a:ext cx="2127079" cy="461665"/>
          </a:xfrm>
          <a:prstGeom prst="rect">
            <a:avLst/>
          </a:prstGeom>
          <a:gradFill rotWithShape="1">
            <a:gsLst>
              <a:gs pos="0">
                <a:srgbClr val="FFFF99">
                  <a:gamma/>
                  <a:shade val="46275"/>
                  <a:invGamma/>
                </a:srgbClr>
              </a:gs>
              <a:gs pos="100000">
                <a:srgbClr val="FFFF99"/>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H – T – H</a:t>
            </a:r>
          </a:p>
        </p:txBody>
      </p:sp>
      <p:sp>
        <p:nvSpPr>
          <p:cNvPr id="6149" name="Text Box 5"/>
          <p:cNvSpPr txBox="1">
            <a:spLocks noChangeArrowheads="1"/>
          </p:cNvSpPr>
          <p:nvPr/>
        </p:nvSpPr>
        <p:spPr bwMode="auto">
          <a:xfrm>
            <a:off x="7861105" y="1926186"/>
            <a:ext cx="2184787" cy="461665"/>
          </a:xfrm>
          <a:prstGeom prst="rect">
            <a:avLst/>
          </a:prstGeom>
          <a:gradFill rotWithShape="1">
            <a:gsLst>
              <a:gs pos="0">
                <a:srgbClr val="FFCC99">
                  <a:gamma/>
                  <a:shade val="46275"/>
                  <a:invGamma/>
                </a:srgbClr>
              </a:gs>
              <a:gs pos="50000">
                <a:srgbClr val="FFCC99"/>
              </a:gs>
              <a:gs pos="100000">
                <a:srgbClr val="FFCC99">
                  <a:gamma/>
                  <a:shade val="46275"/>
                  <a:invGamma/>
                </a:srgbClr>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T – H – </a:t>
            </a:r>
            <a:r>
              <a:rPr lang="en-US" sz="2400" b="1" dirty="0">
                <a:latin typeface="+mn-lt"/>
                <a:cs typeface="+mn-cs"/>
              </a:rPr>
              <a:t>T’</a:t>
            </a:r>
            <a:r>
              <a:rPr lang="vi-VN" sz="2400" b="1" dirty="0">
                <a:latin typeface="+mn-lt"/>
                <a:cs typeface="+mn-cs"/>
              </a:rPr>
              <a:t> </a:t>
            </a:r>
          </a:p>
        </p:txBody>
      </p:sp>
      <p:sp>
        <p:nvSpPr>
          <p:cNvPr id="6151" name="Text Box 7"/>
          <p:cNvSpPr txBox="1">
            <a:spLocks noChangeArrowheads="1"/>
          </p:cNvSpPr>
          <p:nvPr/>
        </p:nvSpPr>
        <p:spPr bwMode="auto">
          <a:xfrm>
            <a:off x="592993" y="4665822"/>
            <a:ext cx="4835769" cy="1323439"/>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endParaRPr lang="vi-VN" sz="2400" b="1" dirty="0">
              <a:latin typeface="+mj-lt"/>
              <a:cs typeface="+mn-cs"/>
            </a:endParaRPr>
          </a:p>
          <a:p>
            <a:pPr algn="ctr" fontAlgn="auto">
              <a:spcBef>
                <a:spcPts val="0"/>
              </a:spcBef>
              <a:spcAft>
                <a:spcPts val="0"/>
              </a:spcAft>
              <a:defRPr/>
            </a:pPr>
            <a:r>
              <a:rPr lang="vi-VN" sz="2400" b="1" dirty="0">
                <a:latin typeface="+mj-lt"/>
                <a:cs typeface="+mn-cs"/>
              </a:rPr>
              <a:t>Có giới hạn</a:t>
            </a:r>
          </a:p>
          <a:p>
            <a:pPr marL="457200" indent="-457200" fontAlgn="auto">
              <a:spcBef>
                <a:spcPts val="0"/>
              </a:spcBef>
              <a:spcAft>
                <a:spcPts val="0"/>
              </a:spcAft>
              <a:buFontTx/>
              <a:buChar char="-"/>
              <a:defRPr/>
            </a:pPr>
            <a:endParaRPr lang="vi-VN" sz="3200" b="1" dirty="0">
              <a:latin typeface="+mj-lt"/>
              <a:cs typeface="+mn-cs"/>
            </a:endParaRPr>
          </a:p>
        </p:txBody>
      </p:sp>
      <p:sp>
        <p:nvSpPr>
          <p:cNvPr id="6152" name="Text Box 8"/>
          <p:cNvSpPr txBox="1">
            <a:spLocks noChangeArrowheads="1"/>
          </p:cNvSpPr>
          <p:nvPr/>
        </p:nvSpPr>
        <p:spPr bwMode="auto">
          <a:xfrm>
            <a:off x="6013284" y="4665822"/>
            <a:ext cx="5093680" cy="1692771"/>
          </a:xfrm>
          <a:prstGeom prst="rect">
            <a:avLst/>
          </a:prstGeom>
          <a:solidFill>
            <a:srgbClr val="FFCC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400" b="1" dirty="0">
                <a:latin typeface="+mj-lt"/>
                <a:cs typeface="+mn-cs"/>
              </a:rPr>
              <a:t>Không có giới hạn</a:t>
            </a:r>
          </a:p>
          <a:p>
            <a:pPr fontAlgn="auto">
              <a:spcBef>
                <a:spcPts val="0"/>
              </a:spcBef>
              <a:spcAft>
                <a:spcPts val="0"/>
              </a:spcAft>
              <a:defRPr/>
            </a:pPr>
            <a:r>
              <a:rPr lang="vi-VN" sz="2400" b="1" dirty="0">
                <a:latin typeface="+mj-lt"/>
                <a:cs typeface="+mn-cs"/>
              </a:rPr>
              <a:t>    T – H – T’ – H’ .....H</a:t>
            </a:r>
            <a:r>
              <a:rPr lang="en-US" sz="2400" b="1" baseline="30000" dirty="0">
                <a:latin typeface="+mn-lt"/>
                <a:cs typeface="+mn-cs"/>
              </a:rPr>
              <a:t>n</a:t>
            </a:r>
            <a:r>
              <a:rPr lang="vi-VN" sz="2400" b="1" dirty="0">
                <a:latin typeface="+mj-lt"/>
                <a:cs typeface="+mn-cs"/>
              </a:rPr>
              <a:t> - T</a:t>
            </a:r>
            <a:r>
              <a:rPr lang="en-US" sz="2400" b="1" baseline="30000" dirty="0">
                <a:latin typeface="+mn-lt"/>
                <a:cs typeface="+mn-cs"/>
              </a:rPr>
              <a:t>n</a:t>
            </a:r>
            <a:endParaRPr lang="vi-VN" sz="2400" b="1" dirty="0">
              <a:latin typeface="+mj-lt"/>
              <a:cs typeface="+mn-cs"/>
            </a:endParaRPr>
          </a:p>
          <a:p>
            <a:pPr algn="ctr" fontAlgn="auto">
              <a:spcBef>
                <a:spcPts val="0"/>
              </a:spcBef>
              <a:spcAft>
                <a:spcPts val="0"/>
              </a:spcAft>
              <a:defRPr/>
            </a:pPr>
            <a:endParaRPr lang="vi-VN" sz="2400" b="1" dirty="0">
              <a:latin typeface="+mj-lt"/>
              <a:cs typeface="+mn-cs"/>
            </a:endParaRPr>
          </a:p>
          <a:p>
            <a:pPr algn="ctr" fontAlgn="auto">
              <a:spcBef>
                <a:spcPts val="0"/>
              </a:spcBef>
              <a:spcAft>
                <a:spcPts val="0"/>
              </a:spcAft>
              <a:defRPr/>
            </a:pPr>
            <a:endParaRPr lang="vi-VN" sz="3200" b="1" dirty="0">
              <a:latin typeface="+mn-lt"/>
              <a:cs typeface="+mn-cs"/>
            </a:endParaRPr>
          </a:p>
        </p:txBody>
      </p:sp>
      <p:grpSp>
        <p:nvGrpSpPr>
          <p:cNvPr id="12303" name="Group 25"/>
          <p:cNvGrpSpPr>
            <a:grpSpLocks/>
          </p:cNvGrpSpPr>
          <p:nvPr/>
        </p:nvGrpSpPr>
        <p:grpSpPr bwMode="auto">
          <a:xfrm>
            <a:off x="859367" y="933450"/>
            <a:ext cx="4876800" cy="933450"/>
            <a:chOff x="336" y="960"/>
            <a:chExt cx="2304" cy="588"/>
          </a:xfrm>
        </p:grpSpPr>
        <p:pic>
          <p:nvPicPr>
            <p:cNvPr id="12320" name="Picture 9" descr="household-fan(ani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6" y="1008"/>
              <a:ext cx="40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1" name="Picture 13" descr="household-lightbulbani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2" y="960"/>
              <a:ext cx="52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2" name="AutoShape 15"/>
            <p:cNvSpPr>
              <a:spLocks noChangeArrowheads="1"/>
            </p:cNvSpPr>
            <p:nvPr/>
          </p:nvSpPr>
          <p:spPr bwMode="auto">
            <a:xfrm>
              <a:off x="8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2323" name="AutoShape 16"/>
            <p:cNvSpPr>
              <a:spLocks noChangeArrowheads="1"/>
            </p:cNvSpPr>
            <p:nvPr/>
          </p:nvSpPr>
          <p:spPr bwMode="auto">
            <a:xfrm>
              <a:off x="1776"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pic>
          <p:nvPicPr>
            <p:cNvPr id="12324" name="Picture 17"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04" name="Group 26"/>
          <p:cNvGrpSpPr>
            <a:grpSpLocks/>
          </p:cNvGrpSpPr>
          <p:nvPr/>
        </p:nvGrpSpPr>
        <p:grpSpPr bwMode="auto">
          <a:xfrm>
            <a:off x="6565901" y="762000"/>
            <a:ext cx="4660900" cy="990600"/>
            <a:chOff x="3120" y="864"/>
            <a:chExt cx="2202" cy="624"/>
          </a:xfrm>
        </p:grpSpPr>
        <p:pic>
          <p:nvPicPr>
            <p:cNvPr id="12314" name="Picture 11"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5" name="Picture 19"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1056"/>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6" name="Picture 20" descr="money-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960"/>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7" name="AutoShape 21"/>
            <p:cNvSpPr>
              <a:spLocks noChangeArrowheads="1"/>
            </p:cNvSpPr>
            <p:nvPr/>
          </p:nvSpPr>
          <p:spPr bwMode="auto">
            <a:xfrm>
              <a:off x="44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2318" name="AutoShape 22"/>
            <p:cNvSpPr>
              <a:spLocks noChangeArrowheads="1"/>
            </p:cNvSpPr>
            <p:nvPr/>
          </p:nvSpPr>
          <p:spPr bwMode="auto">
            <a:xfrm>
              <a:off x="374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2319" name="WordArt 23"/>
            <p:cNvSpPr>
              <a:spLocks noChangeArrowheads="1" noChangeShapeType="1" noTextEdit="1"/>
            </p:cNvSpPr>
            <p:nvPr/>
          </p:nvSpPr>
          <p:spPr bwMode="auto">
            <a:xfrm>
              <a:off x="4080" y="864"/>
              <a:ext cx="336" cy="624"/>
            </a:xfrm>
            <a:prstGeom prst="rect">
              <a:avLst/>
            </a:prstGeom>
          </p:spPr>
          <p:txBody>
            <a:bodyPr wrap="none" fromWordArt="1">
              <a:prstTxWarp prst="textSlantUp">
                <a:avLst>
                  <a:gd name="adj" fmla="val 55556"/>
                </a:avLst>
              </a:prstTxWarp>
            </a:bodyPr>
            <a:lstStyle/>
            <a:p>
              <a:pPr algn="ctr"/>
              <a:r>
                <a:rPr lang="en-US" sz="3600" b="1" kern="10">
                  <a:ln w="9525">
                    <a:solidFill>
                      <a:srgbClr val="000000"/>
                    </a:solidFill>
                    <a:round/>
                    <a:headEnd/>
                    <a:tailEnd/>
                  </a:ln>
                  <a:solidFill>
                    <a:srgbClr val="FF00FF"/>
                  </a:solidFill>
                  <a:latin typeface="+mn-lt"/>
                  <a:ea typeface="+mn-lt"/>
                  <a:cs typeface="+mn-lt"/>
                </a:rPr>
                <a:t>H</a:t>
              </a:r>
            </a:p>
          </p:txBody>
        </p:sp>
      </p:grpSp>
      <p:sp>
        <p:nvSpPr>
          <p:cNvPr id="20" name="Rectangle 2"/>
          <p:cNvSpPr txBox="1">
            <a:spLocks noChangeArrowheads="1"/>
          </p:cNvSpPr>
          <p:nvPr/>
        </p:nvSpPr>
        <p:spPr>
          <a:xfrm>
            <a:off x="469900" y="3598863"/>
            <a:ext cx="10820400" cy="10668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vi-VN" sz="3600" b="1" dirty="0">
              <a:solidFill>
                <a:srgbClr val="FF0000"/>
              </a:solidFill>
              <a:latin typeface="+mn-lt"/>
            </a:endParaRPr>
          </a:p>
        </p:txBody>
      </p:sp>
      <p:sp>
        <p:nvSpPr>
          <p:cNvPr id="22" name="Text Box 7"/>
          <p:cNvSpPr txBox="1">
            <a:spLocks noChangeArrowheads="1"/>
          </p:cNvSpPr>
          <p:nvPr/>
        </p:nvSpPr>
        <p:spPr bwMode="auto">
          <a:xfrm>
            <a:off x="3461238" y="2590800"/>
            <a:ext cx="4835769" cy="523220"/>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800" b="1" dirty="0">
                <a:latin typeface="+mn-lt"/>
                <a:cs typeface="+mn-cs"/>
              </a:rPr>
              <a:t>Khác nhau:</a:t>
            </a:r>
          </a:p>
        </p:txBody>
      </p:sp>
      <p:sp>
        <p:nvSpPr>
          <p:cNvPr id="23" name="Oval 6"/>
          <p:cNvSpPr>
            <a:spLocks noChangeArrowheads="1"/>
          </p:cNvSpPr>
          <p:nvPr/>
        </p:nvSpPr>
        <p:spPr bwMode="auto">
          <a:xfrm>
            <a:off x="1395204" y="3341077"/>
            <a:ext cx="9236160" cy="838200"/>
          </a:xfrm>
          <a:prstGeom prst="ellipse">
            <a:avLst/>
          </a:prstGeom>
          <a:gradFill rotWithShape="1">
            <a:gsLst>
              <a:gs pos="0">
                <a:srgbClr val="CCFFCC"/>
              </a:gs>
              <a:gs pos="100000">
                <a:srgbClr val="CCFFCC">
                  <a:gamma/>
                  <a:shade val="46275"/>
                  <a:invGamma/>
                </a:srgbClr>
              </a:gs>
            </a:gsLst>
            <a:lin ang="5400000" scaled="1"/>
          </a:gradFill>
          <a:ln w="12700">
            <a:solidFill>
              <a:schemeClr val="tx1"/>
            </a:solidFill>
            <a:round/>
            <a:headEnd/>
            <a:tailEnd/>
          </a:ln>
          <a:effectLst/>
          <a:scene3d>
            <a:camera prst="orthographicFront"/>
            <a:lightRig rig="threePt" dir="t"/>
          </a:scene3d>
          <a:sp3d>
            <a:bevelT prst="slope"/>
          </a:sp3d>
        </p:spPr>
        <p:txBody>
          <a:bodyPr wrap="none" anchor="ctr"/>
          <a:lstStyle/>
          <a:p>
            <a:pPr fontAlgn="auto">
              <a:spcBef>
                <a:spcPts val="0"/>
              </a:spcBef>
              <a:spcAft>
                <a:spcPts val="0"/>
              </a:spcAft>
              <a:defRPr/>
            </a:pPr>
            <a:r>
              <a:rPr lang="vi-VN" sz="2400" b="1" dirty="0">
                <a:latin typeface="+mn-lt"/>
                <a:cs typeface="+mn-cs"/>
              </a:rPr>
              <a:t>    </a:t>
            </a:r>
          </a:p>
          <a:p>
            <a:pPr fontAlgn="auto">
              <a:spcBef>
                <a:spcPts val="0"/>
              </a:spcBef>
              <a:spcAft>
                <a:spcPts val="0"/>
              </a:spcAft>
              <a:defRPr/>
            </a:pPr>
            <a:r>
              <a:rPr lang="vi-VN" sz="2400" b="1" dirty="0">
                <a:latin typeface="+mn-lt"/>
                <a:cs typeface="+mn-cs"/>
              </a:rPr>
              <a:t> </a:t>
            </a:r>
          </a:p>
          <a:p>
            <a:pPr fontAlgn="auto">
              <a:spcBef>
                <a:spcPts val="0"/>
              </a:spcBef>
              <a:spcAft>
                <a:spcPts val="0"/>
              </a:spcAft>
              <a:defRPr/>
            </a:pPr>
            <a:r>
              <a:rPr lang="vi-VN" sz="2400" b="1" dirty="0">
                <a:solidFill>
                  <a:schemeClr val="accent2">
                    <a:lumMod val="75000"/>
                  </a:schemeClr>
                </a:solidFill>
                <a:latin typeface="+mn-lt"/>
                <a:cs typeface="+mn-cs"/>
              </a:rPr>
              <a:t>      Giới hạn của sự vận động</a:t>
            </a:r>
            <a:endParaRPr lang="en-US" sz="2400" dirty="0">
              <a:solidFill>
                <a:schemeClr val="accent2">
                  <a:lumMod val="75000"/>
                </a:schemeClr>
              </a:solidFill>
              <a:latin typeface="+mn-lt"/>
              <a:cs typeface="+mn-cs"/>
            </a:endParaRPr>
          </a:p>
          <a:p>
            <a:pPr fontAlgn="auto">
              <a:spcBef>
                <a:spcPts val="0"/>
              </a:spcBef>
              <a:spcAft>
                <a:spcPts val="0"/>
              </a:spcAft>
              <a:defRPr/>
            </a:pPr>
            <a:endParaRPr lang="vi-VN" sz="2400" b="1" dirty="0">
              <a:latin typeface="+mn-lt"/>
              <a:cs typeface="+mn-cs"/>
            </a:endParaRPr>
          </a:p>
          <a:p>
            <a:pPr fontAlgn="auto">
              <a:spcBef>
                <a:spcPts val="0"/>
              </a:spcBef>
              <a:spcAft>
                <a:spcPts val="0"/>
              </a:spcAft>
              <a:defRPr/>
            </a:pPr>
            <a:r>
              <a:rPr lang="vi-VN" sz="2400" b="1" dirty="0">
                <a:latin typeface="+mn-lt"/>
                <a:cs typeface="+mn-cs"/>
              </a:rPr>
              <a:t>  </a:t>
            </a:r>
          </a:p>
        </p:txBody>
      </p:sp>
      <p:pic>
        <p:nvPicPr>
          <p:cNvPr id="12312" name="Picture 2" descr="https://encrypted-tbn2.gstatic.com/images?q=tbn:ANd9GcR564OySRr7N9ih7HSoiG70dwyocB5y6Ts6eq2mSpOm7Jn8lcz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8951" y="5446713"/>
            <a:ext cx="1727200"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17"/>
          <p:cNvSpPr>
            <a:spLocks noChangeAspect="1" noChangeArrowheads="1"/>
          </p:cNvSpPr>
          <p:nvPr/>
        </p:nvSpPr>
        <p:spPr bwMode="auto">
          <a:xfrm flipV="1">
            <a:off x="0" y="609601"/>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099636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ox(in)">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diamond(in)">
                                      <p:cBhvr>
                                        <p:cTn id="12" dur="2000"/>
                                        <p:tgtEl>
                                          <p:spTgt spid="6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in)">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ox(in)">
                                      <p:cBhvr>
                                        <p:cTn id="22" dur="500"/>
                                        <p:tgtEl>
                                          <p:spTgt spid="2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p:txBody>
          <a:bodyPr rtlCol="0">
            <a:normAutofit/>
          </a:bodyPr>
          <a:lstStyle/>
          <a:p>
            <a:pPr algn="ctr" eaLnBrk="1" fontAlgn="auto" hangingPunct="1">
              <a:spcAft>
                <a:spcPts val="0"/>
              </a:spcAft>
              <a:defRPr/>
            </a:pPr>
            <a:r>
              <a:rPr lang="vi-VN" sz="3200" b="1" dirty="0">
                <a:solidFill>
                  <a:srgbClr val="FF0000"/>
                </a:solidFill>
                <a:latin typeface="+mn-lt"/>
              </a:rPr>
              <a:t>Công thức chung của tư bản</a:t>
            </a:r>
          </a:p>
        </p:txBody>
      </p:sp>
      <p:sp>
        <p:nvSpPr>
          <p:cNvPr id="6149" name="Text Box 5"/>
          <p:cNvSpPr txBox="1">
            <a:spLocks noChangeArrowheads="1"/>
          </p:cNvSpPr>
          <p:nvPr/>
        </p:nvSpPr>
        <p:spPr bwMode="auto">
          <a:xfrm>
            <a:off x="2387213" y="2728685"/>
            <a:ext cx="2184787" cy="461665"/>
          </a:xfrm>
          <a:prstGeom prst="rect">
            <a:avLst/>
          </a:prstGeom>
          <a:gradFill rotWithShape="1">
            <a:gsLst>
              <a:gs pos="0">
                <a:srgbClr val="FFCC99">
                  <a:gamma/>
                  <a:shade val="46275"/>
                  <a:invGamma/>
                </a:srgbClr>
              </a:gs>
              <a:gs pos="50000">
                <a:srgbClr val="FFCC99"/>
              </a:gs>
              <a:gs pos="100000">
                <a:srgbClr val="FFCC99">
                  <a:gamma/>
                  <a:shade val="46275"/>
                  <a:invGamma/>
                </a:srgbClr>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auto">
              <a:spcBef>
                <a:spcPts val="0"/>
              </a:spcBef>
              <a:spcAft>
                <a:spcPts val="0"/>
              </a:spcAft>
              <a:defRPr/>
            </a:pPr>
            <a:r>
              <a:rPr lang="vi-VN" sz="2400" b="1" dirty="0">
                <a:latin typeface="+mn-lt"/>
                <a:cs typeface="+mn-cs"/>
              </a:rPr>
              <a:t>T – H – </a:t>
            </a:r>
            <a:r>
              <a:rPr lang="en-US" sz="2400" b="1" dirty="0">
                <a:latin typeface="+mn-lt"/>
                <a:cs typeface="+mn-cs"/>
              </a:rPr>
              <a:t>T’</a:t>
            </a:r>
            <a:r>
              <a:rPr lang="vi-VN" sz="2400" b="1" dirty="0">
                <a:latin typeface="+mn-lt"/>
                <a:cs typeface="+mn-cs"/>
              </a:rPr>
              <a:t> </a:t>
            </a:r>
          </a:p>
        </p:txBody>
      </p:sp>
      <p:sp>
        <p:nvSpPr>
          <p:cNvPr id="6152" name="Text Box 8"/>
          <p:cNvSpPr txBox="1">
            <a:spLocks noChangeArrowheads="1"/>
          </p:cNvSpPr>
          <p:nvPr/>
        </p:nvSpPr>
        <p:spPr bwMode="auto">
          <a:xfrm>
            <a:off x="1123951" y="3962401"/>
            <a:ext cx="9944099" cy="1384995"/>
          </a:xfrm>
          <a:prstGeom prst="rect">
            <a:avLst/>
          </a:prstGeom>
          <a:solidFill>
            <a:srgbClr val="FFCC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Bef>
                <a:spcPts val="0"/>
              </a:spcBef>
              <a:spcAft>
                <a:spcPts val="0"/>
              </a:spcAft>
              <a:defRPr/>
            </a:pPr>
            <a:r>
              <a:rPr lang="vi-VN" sz="2800" i="1" dirty="0">
                <a:latin typeface="+mj-lt"/>
                <a:cs typeface="+mn-cs"/>
              </a:rPr>
              <a:t>Vậy công thức </a:t>
            </a:r>
            <a:r>
              <a:rPr lang="en-US" sz="2800" i="1" dirty="0">
                <a:latin typeface="+mj-lt"/>
                <a:cs typeface="+mn-cs"/>
              </a:rPr>
              <a:t>T-H-T’ </a:t>
            </a:r>
            <a:r>
              <a:rPr lang="vi-VN" sz="2800" i="1" dirty="0">
                <a:latin typeface="+mj-lt"/>
                <a:cs typeface="+mn-cs"/>
              </a:rPr>
              <a:t>được gọi là công thức chung của TB vì mọi TB đều vận động theo công thức này nhằm mục đích mang lại giá trị thặng dư.</a:t>
            </a:r>
            <a:endParaRPr lang="en-US" sz="2800" dirty="0">
              <a:latin typeface="+mj-lt"/>
              <a:cs typeface="+mn-cs"/>
            </a:endParaRPr>
          </a:p>
        </p:txBody>
      </p:sp>
      <p:grpSp>
        <p:nvGrpSpPr>
          <p:cNvPr id="13321" name="Group 26"/>
          <p:cNvGrpSpPr>
            <a:grpSpLocks/>
          </p:cNvGrpSpPr>
          <p:nvPr/>
        </p:nvGrpSpPr>
        <p:grpSpPr bwMode="auto">
          <a:xfrm>
            <a:off x="6182785" y="2500313"/>
            <a:ext cx="4660900" cy="990600"/>
            <a:chOff x="3120" y="864"/>
            <a:chExt cx="2202" cy="624"/>
          </a:xfrm>
        </p:grpSpPr>
        <p:pic>
          <p:nvPicPr>
            <p:cNvPr id="13326" name="Picture 11" descr="money-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 y="1008"/>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19" descr="money-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 y="1056"/>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20" descr="money-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 y="960"/>
              <a:ext cx="5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9" name="AutoShape 21"/>
            <p:cNvSpPr>
              <a:spLocks noChangeArrowheads="1"/>
            </p:cNvSpPr>
            <p:nvPr/>
          </p:nvSpPr>
          <p:spPr bwMode="auto">
            <a:xfrm>
              <a:off x="446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3330" name="AutoShape 22"/>
            <p:cNvSpPr>
              <a:spLocks noChangeArrowheads="1"/>
            </p:cNvSpPr>
            <p:nvPr/>
          </p:nvSpPr>
          <p:spPr bwMode="auto">
            <a:xfrm>
              <a:off x="3744" y="1104"/>
              <a:ext cx="240"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b="1">
                <a:latin typeface="Arial" charset="0"/>
              </a:endParaRPr>
            </a:p>
          </p:txBody>
        </p:sp>
        <p:sp>
          <p:nvSpPr>
            <p:cNvPr id="13331" name="WordArt 23"/>
            <p:cNvSpPr>
              <a:spLocks noChangeArrowheads="1" noChangeShapeType="1" noTextEdit="1"/>
            </p:cNvSpPr>
            <p:nvPr/>
          </p:nvSpPr>
          <p:spPr bwMode="auto">
            <a:xfrm>
              <a:off x="4080" y="864"/>
              <a:ext cx="336" cy="624"/>
            </a:xfrm>
            <a:prstGeom prst="rect">
              <a:avLst/>
            </a:prstGeom>
          </p:spPr>
          <p:txBody>
            <a:bodyPr wrap="none" fromWordArt="1">
              <a:prstTxWarp prst="textSlantUp">
                <a:avLst>
                  <a:gd name="adj" fmla="val 55556"/>
                </a:avLst>
              </a:prstTxWarp>
            </a:bodyPr>
            <a:lstStyle/>
            <a:p>
              <a:pPr algn="ctr"/>
              <a:r>
                <a:rPr lang="en-US" sz="3600" b="1" kern="10">
                  <a:ln w="9525">
                    <a:solidFill>
                      <a:srgbClr val="000000"/>
                    </a:solidFill>
                    <a:round/>
                    <a:headEnd/>
                    <a:tailEnd/>
                  </a:ln>
                  <a:solidFill>
                    <a:srgbClr val="FF00FF"/>
                  </a:solidFill>
                  <a:latin typeface="+mn-lt"/>
                  <a:ea typeface="+mn-lt"/>
                  <a:cs typeface="+mn-lt"/>
                </a:rPr>
                <a:t>H</a:t>
              </a:r>
            </a:p>
          </p:txBody>
        </p:sp>
      </p:grpSp>
      <p:sp>
        <p:nvSpPr>
          <p:cNvPr id="20" name="AutoShape 17"/>
          <p:cNvSpPr>
            <a:spLocks noChangeAspect="1" noChangeArrowheads="1"/>
          </p:cNvSpPr>
          <p:nvPr/>
        </p:nvSpPr>
        <p:spPr bwMode="auto">
          <a:xfrm flipV="1">
            <a:off x="0" y="908051"/>
            <a:ext cx="12192000" cy="73025"/>
          </a:xfrm>
          <a:prstGeom prst="flowChartPredefinedProcess">
            <a:avLst/>
          </a:prstGeom>
          <a:solidFill>
            <a:srgbClr val="FF0000"/>
          </a:solidFill>
          <a:ln w="9525">
            <a:solidFill>
              <a:schemeClr val="tx1"/>
            </a:solidFill>
            <a:miter lim="800000"/>
            <a:headEnd/>
            <a:tailEnd/>
          </a:ln>
        </p:spPr>
        <p:txBody>
          <a:bodyPr wrap="none" anchor="ctr"/>
          <a:lstStyle/>
          <a:p>
            <a:endParaRPr lang="en-US"/>
          </a:p>
        </p:txBody>
      </p:sp>
      <p:sp>
        <p:nvSpPr>
          <p:cNvPr id="22" name="Text Box 4"/>
          <p:cNvSpPr txBox="1">
            <a:spLocks noChangeArrowheads="1"/>
          </p:cNvSpPr>
          <p:nvPr/>
        </p:nvSpPr>
        <p:spPr bwMode="auto">
          <a:xfrm>
            <a:off x="4572000" y="1475521"/>
            <a:ext cx="3759200" cy="584775"/>
          </a:xfrm>
          <a:prstGeom prst="rect">
            <a:avLst/>
          </a:prstGeom>
          <a:gradFill rotWithShape="1">
            <a:gsLst>
              <a:gs pos="0">
                <a:srgbClr val="FFFF99">
                  <a:gamma/>
                  <a:shade val="46275"/>
                  <a:invGamma/>
                </a:srgbClr>
              </a:gs>
              <a:gs pos="100000">
                <a:srgbClr val="FFFF99"/>
              </a:gs>
            </a:gsLst>
            <a:lin ang="5400000" scaled="1"/>
          </a:gra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vi-VN" sz="3200" b="1" dirty="0">
                <a:solidFill>
                  <a:srgbClr val="FF0000"/>
                </a:solidFill>
                <a:latin typeface="+mn-lt"/>
                <a:cs typeface="+mn-cs"/>
              </a:rPr>
              <a:t>KẾT LUẬN</a:t>
            </a:r>
          </a:p>
        </p:txBody>
      </p:sp>
    </p:spTree>
    <p:extLst>
      <p:ext uri="{BB962C8B-B14F-4D97-AF65-F5344CB8AC3E}">
        <p14:creationId xmlns:p14="http://schemas.microsoft.com/office/powerpoint/2010/main" val="1713747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diamond(in)">
                                      <p:cBhvr>
                                        <p:cTn id="7" dur="2000"/>
                                        <p:tgtEl>
                                          <p:spTgt spid="6152"/>
                                        </p:tgtEl>
                                      </p:cBhvr>
                                    </p:animEffect>
                                  </p:childTnLst>
                                </p:cTn>
                              </p:par>
                            </p:childTnLst>
                          </p:cTn>
                        </p:par>
                        <p:par>
                          <p:cTn id="8" fill="hold" nodeType="afterGroup">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4639</Words>
  <Application>Microsoft Office PowerPoint</Application>
  <PresentationFormat>Widescreen</PresentationFormat>
  <Paragraphs>443</Paragraphs>
  <Slides>67</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9" baseType="lpstr">
      <vt:lpstr>.VnBlack</vt:lpstr>
      <vt:lpstr>.VnTime</vt:lpstr>
      <vt:lpstr>Arial</vt:lpstr>
      <vt:lpstr>Calibri</vt:lpstr>
      <vt:lpstr>Calibri Light</vt:lpstr>
      <vt:lpstr>Times New Roman</vt:lpstr>
      <vt:lpstr>Times New Roman (Headings)</vt:lpstr>
      <vt:lpstr>Verdana</vt:lpstr>
      <vt:lpstr>VNI-Aztek</vt:lpstr>
      <vt:lpstr>Wingdings</vt:lpstr>
      <vt:lpstr>Office Theme</vt:lpstr>
      <vt:lpstr>Equation</vt:lpstr>
      <vt:lpstr>PowerPoint Presentation</vt:lpstr>
      <vt:lpstr>  3.1. LÝ LUẬN CỦA C.MÁC VÈ GIÁ TRỊ THẶNG DƯ   </vt:lpstr>
      <vt:lpstr>PowerPoint Presentation</vt:lpstr>
      <vt:lpstr>PowerPoint Presentation</vt:lpstr>
      <vt:lpstr> Công thức chung của tư bản</vt:lpstr>
      <vt:lpstr>Công thức chung của tư bản</vt:lpstr>
      <vt:lpstr>Công thức chung của tư bản</vt:lpstr>
      <vt:lpstr>Công thức chung của tư bản</vt:lpstr>
      <vt:lpstr>Công thức chung của tư bản</vt:lpstr>
      <vt:lpstr>  Công thức chung của tư bản</vt:lpstr>
      <vt:lpstr>3.1.1.2 Hàng hóa sức lao động</vt:lpstr>
      <vt:lpstr>Thuộc tính của hàng hóa sức lao động. </vt:lpstr>
      <vt:lpstr>PowerPoint Presentation</vt:lpstr>
      <vt:lpstr>PowerPoint Presentation</vt:lpstr>
      <vt:lpstr>PowerPoint Presentation</vt:lpstr>
      <vt:lpstr>Sự thống nhất giữa quá trình SX ra gtsd và quá trình SX ra m</vt:lpstr>
      <vt:lpstr>Sự thống nhất giữa quá trình SX ra gtsd và quá trình SX ra m</vt:lpstr>
      <vt:lpstr>PowerPoint Presentation</vt:lpstr>
      <vt:lpstr>Ngày lao động của công nhân chia thành 2 phần.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Sản xuất giá trị thặng dư tuyệt đối</vt:lpstr>
      <vt:lpstr>PowerPoint Presentation</vt:lpstr>
      <vt:lpstr> Giới hạn ngày lao động: * Ngày lao động của người công nhân về    ` sinh lý (ăn, ngủ, nghỉ ngơi…) * Thời gian trong một ngày có giới hạn 24g * Sự phản kháng của giai cấp công nhân</vt:lpstr>
      <vt:lpstr>PowerPoint Presentation</vt:lpstr>
      <vt:lpstr>- Sản xuất giá trị thặng dư tương dổi</vt:lpstr>
      <vt:lpstr>Giá trị thặng dư tương đối</vt:lpstr>
      <vt:lpstr>PowerPoint Presentation</vt:lpstr>
      <vt:lpstr>PowerPoint Presentation</vt:lpstr>
      <vt:lpstr>PowerPoint Presentation</vt:lpstr>
      <vt:lpstr>PowerPoint Presentation</vt:lpstr>
      <vt:lpstr>PowerPoint Presentation</vt:lpstr>
      <vt:lpstr>PowerPoint Presentation</vt:lpstr>
      <vt:lpstr>3.2.2. Những nhân tố ảnh hưởng tói quy mô tích luỹ</vt:lpstr>
      <vt:lpstr>3.2.3. Một số hệ quả của tích luỹ tư bản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3.3.1.3. Tỷ suất lợi nhuận và các nhân tố ảnh hưởng tới tỷ suất lợi nhuận</vt:lpstr>
      <vt:lpstr>Sự khác nhau giữa tỷ suất lợi nhuận và tỷ suất giá trị thăng dư: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Thành Lương xuân</cp:lastModifiedBy>
  <cp:revision>41</cp:revision>
  <dcterms:created xsi:type="dcterms:W3CDTF">2020-05-27T05:21:30Z</dcterms:created>
  <dcterms:modified xsi:type="dcterms:W3CDTF">2022-04-25T17:37:11Z</dcterms:modified>
</cp:coreProperties>
</file>